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14"/>
  </p:notesMasterIdLst>
  <p:sldIdLst>
    <p:sldId id="279" r:id="rId2"/>
    <p:sldId id="259" r:id="rId3"/>
    <p:sldId id="282" r:id="rId4"/>
    <p:sldId id="312" r:id="rId5"/>
    <p:sldId id="315" r:id="rId6"/>
    <p:sldId id="286" r:id="rId7"/>
    <p:sldId id="314" r:id="rId8"/>
    <p:sldId id="316" r:id="rId9"/>
    <p:sldId id="306" r:id="rId10"/>
    <p:sldId id="307" r:id="rId11"/>
    <p:sldId id="308" r:id="rId12"/>
    <p:sldId id="309"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595959"/>
    <a:srgbClr val="357382"/>
    <a:srgbClr val="FFFFFF"/>
    <a:srgbClr val="EDEDED"/>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0" d="100"/>
          <a:sy n="80" d="100"/>
        </p:scale>
        <p:origin x="75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 Jones - St Joseph's College" userId="S::mjones@stjosephsmail.com::b9758c7a-86e1-4fa8-9eb2-4b09800f8e56" providerId="AD" clId="Web-{50A9B691-34C0-6096-670A-41EB07B5F329}"/>
  </pc:docChgLst>
  <pc:docChgLst>
    <pc:chgData name="Matt Jones - St Joseph's College" userId="S::mjones@stjosephsmail.com::b9758c7a-86e1-4fa8-9eb2-4b09800f8e56" providerId="AD" clId="Web-{E329A0BE-8C59-3550-F3F3-845E2CA9700A}"/>
  </pc:docChgLst>
  <pc:docChgLst>
    <pc:chgData name="Matthew Jones" userId="b9758c7a-86e1-4fa8-9eb2-4b09800f8e56" providerId="ADAL" clId="{3D77BCE4-3EEF-4E75-BF26-D2D931F89C1C}"/>
    <pc:docChg chg="undo custSel addSld modSld">
      <pc:chgData name="Matthew Jones" userId="b9758c7a-86e1-4fa8-9eb2-4b09800f8e56" providerId="ADAL" clId="{3D77BCE4-3EEF-4E75-BF26-D2D931F89C1C}" dt="2025-06-24T14:15:39.968" v="488" actId="20577"/>
      <pc:docMkLst>
        <pc:docMk/>
      </pc:docMkLst>
      <pc:sldChg chg="addSp modSp">
        <pc:chgData name="Matthew Jones" userId="b9758c7a-86e1-4fa8-9eb2-4b09800f8e56" providerId="ADAL" clId="{3D77BCE4-3EEF-4E75-BF26-D2D931F89C1C}" dt="2025-06-24T14:15:39.968" v="488" actId="20577"/>
        <pc:sldMkLst>
          <pc:docMk/>
          <pc:sldMk cId="3007006163" sldId="286"/>
        </pc:sldMkLst>
        <pc:spChg chg="mod">
          <ac:chgData name="Matthew Jones" userId="b9758c7a-86e1-4fa8-9eb2-4b09800f8e56" providerId="ADAL" clId="{3D77BCE4-3EEF-4E75-BF26-D2D931F89C1C}" dt="2025-06-24T14:15:39.968" v="488" actId="20577"/>
          <ac:spMkLst>
            <pc:docMk/>
            <pc:sldMk cId="3007006163" sldId="286"/>
            <ac:spMk id="8" creationId="{1E81BE2F-8A12-4791-8E94-3FC74D79664B}"/>
          </ac:spMkLst>
        </pc:spChg>
        <pc:spChg chg="mod">
          <ac:chgData name="Matthew Jones" userId="b9758c7a-86e1-4fa8-9eb2-4b09800f8e56" providerId="ADAL" clId="{3D77BCE4-3EEF-4E75-BF26-D2D931F89C1C}" dt="2025-06-24T14:13:38.305" v="451" actId="20577"/>
          <ac:spMkLst>
            <pc:docMk/>
            <pc:sldMk cId="3007006163" sldId="286"/>
            <ac:spMk id="11" creationId="{9AF6AB6F-0928-4DBF-9ED9-994EC4BFF2A0}"/>
          </ac:spMkLst>
        </pc:spChg>
        <pc:picChg chg="mod modCrop">
          <ac:chgData name="Matthew Jones" userId="b9758c7a-86e1-4fa8-9eb2-4b09800f8e56" providerId="ADAL" clId="{3D77BCE4-3EEF-4E75-BF26-D2D931F89C1C}" dt="2025-06-24T14:09:28.521" v="30" actId="1076"/>
          <ac:picMkLst>
            <pc:docMk/>
            <pc:sldMk cId="3007006163" sldId="286"/>
            <ac:picMk id="2" creationId="{72570A20-1131-4CFD-AB8F-333ED78531A0}"/>
          </ac:picMkLst>
        </pc:picChg>
        <pc:picChg chg="add mod">
          <ac:chgData name="Matthew Jones" userId="b9758c7a-86e1-4fa8-9eb2-4b09800f8e56" providerId="ADAL" clId="{3D77BCE4-3EEF-4E75-BF26-D2D931F89C1C}" dt="2025-06-24T14:09:55.866" v="33" actId="1076"/>
          <ac:picMkLst>
            <pc:docMk/>
            <pc:sldMk cId="3007006163" sldId="286"/>
            <ac:picMk id="1026" creationId="{E229846E-F511-4FD0-81A7-6A3F8F0F7354}"/>
          </ac:picMkLst>
        </pc:picChg>
      </pc:sldChg>
      <pc:sldChg chg="addSp delSp modSp add">
        <pc:chgData name="Matthew Jones" userId="b9758c7a-86e1-4fa8-9eb2-4b09800f8e56" providerId="ADAL" clId="{3D77BCE4-3EEF-4E75-BF26-D2D931F89C1C}" dt="2025-06-24T14:15:12.848" v="471" actId="27636"/>
        <pc:sldMkLst>
          <pc:docMk/>
          <pc:sldMk cId="2286465244" sldId="316"/>
        </pc:sldMkLst>
        <pc:spChg chg="mod">
          <ac:chgData name="Matthew Jones" userId="b9758c7a-86e1-4fa8-9eb2-4b09800f8e56" providerId="ADAL" clId="{3D77BCE4-3EEF-4E75-BF26-D2D931F89C1C}" dt="2025-06-24T14:15:12.848" v="471" actId="27636"/>
          <ac:spMkLst>
            <pc:docMk/>
            <pc:sldMk cId="2286465244" sldId="316"/>
            <ac:spMk id="6" creationId="{504889C2-0507-4F04-AAA7-B40DD52A38CD}"/>
          </ac:spMkLst>
        </pc:spChg>
        <pc:picChg chg="del">
          <ac:chgData name="Matthew Jones" userId="b9758c7a-86e1-4fa8-9eb2-4b09800f8e56" providerId="ADAL" clId="{3D77BCE4-3EEF-4E75-BF26-D2D931F89C1C}" dt="2025-06-24T14:14:12.019" v="467" actId="478"/>
          <ac:picMkLst>
            <pc:docMk/>
            <pc:sldMk cId="2286465244" sldId="316"/>
            <ac:picMk id="2" creationId="{72570A20-1131-4CFD-AB8F-333ED78531A0}"/>
          </ac:picMkLst>
        </pc:picChg>
        <pc:picChg chg="add mod">
          <ac:chgData name="Matthew Jones" userId="b9758c7a-86e1-4fa8-9eb2-4b09800f8e56" providerId="ADAL" clId="{3D77BCE4-3EEF-4E75-BF26-D2D931F89C1C}" dt="2025-06-24T14:14:15.186" v="469" actId="1076"/>
          <ac:picMkLst>
            <pc:docMk/>
            <pc:sldMk cId="2286465244" sldId="316"/>
            <ac:picMk id="15" creationId="{12833DDB-167E-4F16-B994-41223C131933}"/>
          </ac:picMkLst>
        </pc:picChg>
      </pc:sldChg>
    </pc:docChg>
  </pc:docChgLst>
  <pc:docChgLst>
    <pc:chgData name="Matt Jones - St Joseph's College" userId="S::mjones@stjosephsmail.com::b9758c7a-86e1-4fa8-9eb2-4b09800f8e56" providerId="AD" clId="Web-{DC3FD949-E50A-45C2-AFE2-11BE151A2C3F}"/>
  </pc:docChgLst>
  <pc:docChgLst>
    <pc:chgData name="Matt Jones - St Joseph's College" userId="S::mjones@stjosephsmail.com::b9758c7a-86e1-4fa8-9eb2-4b09800f8e56" providerId="AD" clId="Web-{A6757507-50BD-FE75-C765-1388D55062FA}"/>
  </pc:docChgLst>
  <pc:docChgLst>
    <pc:chgData name="Matt Jones - St Joseph's College" userId="S::mjones@stjosephsmail.com::b9758c7a-86e1-4fa8-9eb2-4b09800f8e56" providerId="AD" clId="Web-{ABDB0DD0-28DF-4FF2-91C4-43DEE57EED86}"/>
  </pc:docChgLst>
  <pc:docChgLst>
    <pc:chgData name="Matt Jones - St Joseph's College" userId="S::mjones@stjosephsmail.com::b9758c7a-86e1-4fa8-9eb2-4b09800f8e56" providerId="AD" clId="Web-{360CB214-4F79-F1CF-5FB1-832B0ACB4633}"/>
  </pc:docChgLst>
  <pc:docChgLst>
    <pc:chgData name="Matt Jones - St Joseph's College" userId="S::mjones@stjosephsmail.com::b9758c7a-86e1-4fa8-9eb2-4b09800f8e56" providerId="AD" clId="Web-{6758493D-7BBB-7513-BDF9-92272D471D0F}"/>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19C833-02FE-42D4-815E-FFFAF85B7232}" type="datetimeFigureOut">
              <a:rPr lang="en-GB" smtClean="0"/>
              <a:t>24/06/2025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2B48A-47C7-4ED7-B4A2-854D1C4DB8DA}" type="slidenum">
              <a:rPr lang="en-GB" smtClean="0"/>
              <a:t>‹#›</a:t>
            </a:fld>
            <a:endParaRPr lang="en-GB"/>
          </a:p>
        </p:txBody>
      </p:sp>
    </p:spTree>
    <p:extLst>
      <p:ext uri="{BB962C8B-B14F-4D97-AF65-F5344CB8AC3E}">
        <p14:creationId xmlns:p14="http://schemas.microsoft.com/office/powerpoint/2010/main" val="17382698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0A2B48A-47C7-4ED7-B4A2-854D1C4DB8DA}" type="slidenum">
              <a:rPr lang="en-GB" smtClean="0"/>
              <a:t>1</a:t>
            </a:fld>
            <a:endParaRPr lang="en-GB"/>
          </a:p>
        </p:txBody>
      </p:sp>
    </p:spTree>
    <p:extLst>
      <p:ext uri="{BB962C8B-B14F-4D97-AF65-F5344CB8AC3E}">
        <p14:creationId xmlns:p14="http://schemas.microsoft.com/office/powerpoint/2010/main" val="3957914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10</a:t>
            </a:fld>
            <a:endParaRPr lang="en-GB"/>
          </a:p>
        </p:txBody>
      </p:sp>
    </p:spTree>
    <p:extLst>
      <p:ext uri="{BB962C8B-B14F-4D97-AF65-F5344CB8AC3E}">
        <p14:creationId xmlns:p14="http://schemas.microsoft.com/office/powerpoint/2010/main" val="835436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11</a:t>
            </a:fld>
            <a:endParaRPr lang="en-GB"/>
          </a:p>
        </p:txBody>
      </p:sp>
    </p:spTree>
    <p:extLst>
      <p:ext uri="{BB962C8B-B14F-4D97-AF65-F5344CB8AC3E}">
        <p14:creationId xmlns:p14="http://schemas.microsoft.com/office/powerpoint/2010/main" val="733726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12</a:t>
            </a:fld>
            <a:endParaRPr lang="en-GB"/>
          </a:p>
        </p:txBody>
      </p:sp>
    </p:spTree>
    <p:extLst>
      <p:ext uri="{BB962C8B-B14F-4D97-AF65-F5344CB8AC3E}">
        <p14:creationId xmlns:p14="http://schemas.microsoft.com/office/powerpoint/2010/main" val="3790598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2</a:t>
            </a:fld>
            <a:endParaRPr lang="en-GB"/>
          </a:p>
        </p:txBody>
      </p:sp>
    </p:spTree>
    <p:extLst>
      <p:ext uri="{BB962C8B-B14F-4D97-AF65-F5344CB8AC3E}">
        <p14:creationId xmlns:p14="http://schemas.microsoft.com/office/powerpoint/2010/main" val="1618154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3</a:t>
            </a:fld>
            <a:endParaRPr lang="en-GB"/>
          </a:p>
        </p:txBody>
      </p:sp>
    </p:spTree>
    <p:extLst>
      <p:ext uri="{BB962C8B-B14F-4D97-AF65-F5344CB8AC3E}">
        <p14:creationId xmlns:p14="http://schemas.microsoft.com/office/powerpoint/2010/main" val="966155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4</a:t>
            </a:fld>
            <a:endParaRPr lang="en-GB"/>
          </a:p>
        </p:txBody>
      </p:sp>
    </p:spTree>
    <p:extLst>
      <p:ext uri="{BB962C8B-B14F-4D97-AF65-F5344CB8AC3E}">
        <p14:creationId xmlns:p14="http://schemas.microsoft.com/office/powerpoint/2010/main" val="3523079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5</a:t>
            </a:fld>
            <a:endParaRPr lang="en-GB"/>
          </a:p>
        </p:txBody>
      </p:sp>
    </p:spTree>
    <p:extLst>
      <p:ext uri="{BB962C8B-B14F-4D97-AF65-F5344CB8AC3E}">
        <p14:creationId xmlns:p14="http://schemas.microsoft.com/office/powerpoint/2010/main" val="281715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6</a:t>
            </a:fld>
            <a:endParaRPr lang="en-GB"/>
          </a:p>
        </p:txBody>
      </p:sp>
    </p:spTree>
    <p:extLst>
      <p:ext uri="{BB962C8B-B14F-4D97-AF65-F5344CB8AC3E}">
        <p14:creationId xmlns:p14="http://schemas.microsoft.com/office/powerpoint/2010/main" val="4220157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7</a:t>
            </a:fld>
            <a:endParaRPr lang="en-GB"/>
          </a:p>
        </p:txBody>
      </p:sp>
    </p:spTree>
    <p:extLst>
      <p:ext uri="{BB962C8B-B14F-4D97-AF65-F5344CB8AC3E}">
        <p14:creationId xmlns:p14="http://schemas.microsoft.com/office/powerpoint/2010/main" val="282520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8</a:t>
            </a:fld>
            <a:endParaRPr lang="en-GB"/>
          </a:p>
        </p:txBody>
      </p:sp>
    </p:spTree>
    <p:extLst>
      <p:ext uri="{BB962C8B-B14F-4D97-AF65-F5344CB8AC3E}">
        <p14:creationId xmlns:p14="http://schemas.microsoft.com/office/powerpoint/2010/main" val="434579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9</a:t>
            </a:fld>
            <a:endParaRPr lang="en-GB"/>
          </a:p>
        </p:txBody>
      </p:sp>
    </p:spTree>
    <p:extLst>
      <p:ext uri="{BB962C8B-B14F-4D97-AF65-F5344CB8AC3E}">
        <p14:creationId xmlns:p14="http://schemas.microsoft.com/office/powerpoint/2010/main" val="4087024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2D51230-8C24-4996-9B07-5E0DD0F902CA}"/>
              </a:ext>
            </a:extLst>
          </p:cNvPr>
          <p:cNvSpPr txBox="1"/>
          <p:nvPr userDrawn="1"/>
        </p:nvSpPr>
        <p:spPr>
          <a:xfrm>
            <a:off x="110185" y="222750"/>
            <a:ext cx="1915909" cy="369332"/>
          </a:xfrm>
          <a:prstGeom prst="rect">
            <a:avLst/>
          </a:prstGeom>
          <a:noFill/>
        </p:spPr>
        <p:txBody>
          <a:bodyPr wrap="none" rtlCol="0">
            <a:spAutoFit/>
          </a:bodyPr>
          <a:lstStyle/>
          <a:p>
            <a:r>
              <a:rPr lang="en-GB" b="1">
                <a:latin typeface="+mj-lt"/>
              </a:rPr>
              <a:t>GCSE to A level</a:t>
            </a:r>
          </a:p>
        </p:txBody>
      </p:sp>
    </p:spTree>
    <p:extLst>
      <p:ext uri="{BB962C8B-B14F-4D97-AF65-F5344CB8AC3E}">
        <p14:creationId xmlns:p14="http://schemas.microsoft.com/office/powerpoint/2010/main" val="155979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0663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60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0229" y="84272"/>
            <a:ext cx="9431382" cy="664666"/>
          </a:xfrm>
        </p:spPr>
        <p:txBody>
          <a:bodyPr>
            <a:normAutofit/>
          </a:bodyPr>
          <a:lstStyle>
            <a:lvl1pPr>
              <a:defRPr sz="2400" b="1">
                <a:solidFill>
                  <a:schemeClr val="bg1">
                    <a:lumMod val="50000"/>
                  </a:schemeClr>
                </a:solidFill>
                <a:latin typeface="Century Gothic" panose="020B0502020202020204" pitchFamily="34" charset="0"/>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B43921-457F-42D7-9A5E-1FB398760551}" type="datetimeFigureOut">
              <a:rPr lang="en-GB" smtClean="0"/>
              <a:t>24/06/2025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01C0A8E-E8C2-469C-905E-C6857145D775}" type="slidenum">
              <a:rPr lang="en-GB" smtClean="0"/>
              <a:t>‹#›</a:t>
            </a:fld>
            <a:endParaRPr lang="en-GB"/>
          </a:p>
        </p:txBody>
      </p:sp>
    </p:spTree>
    <p:extLst>
      <p:ext uri="{BB962C8B-B14F-4D97-AF65-F5344CB8AC3E}">
        <p14:creationId xmlns:p14="http://schemas.microsoft.com/office/powerpoint/2010/main" val="1884086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94F1570-A8A1-4A16-AFB2-9AC998F82810}"/>
              </a:ext>
            </a:extLst>
          </p:cNvPr>
          <p:cNvSpPr/>
          <p:nvPr userDrawn="1"/>
        </p:nvSpPr>
        <p:spPr>
          <a:xfrm>
            <a:off x="0" y="0"/>
            <a:ext cx="12192000" cy="830413"/>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a:extLst>
              <a:ext uri="{FF2B5EF4-FFF2-40B4-BE49-F238E27FC236}">
                <a16:creationId xmlns:a16="http://schemas.microsoft.com/office/drawing/2014/main" id="{C2F6F06A-8B6F-40B7-8BCB-81565050A2CF}"/>
              </a:ext>
            </a:extLst>
          </p:cNvPr>
          <p:cNvCxnSpPr>
            <a:cxnSpLocks/>
          </p:cNvCxnSpPr>
          <p:nvPr userDrawn="1"/>
        </p:nvCxnSpPr>
        <p:spPr>
          <a:xfrm>
            <a:off x="0" y="830424"/>
            <a:ext cx="12192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31A96F53-163C-4761-9F64-032DC32B8122}"/>
              </a:ext>
            </a:extLst>
          </p:cNvPr>
          <p:cNvGrpSpPr/>
          <p:nvPr userDrawn="1"/>
        </p:nvGrpSpPr>
        <p:grpSpPr>
          <a:xfrm>
            <a:off x="10487885" y="177048"/>
            <a:ext cx="1593930" cy="476316"/>
            <a:chOff x="10487885" y="222750"/>
            <a:chExt cx="1593930" cy="476316"/>
          </a:xfrm>
        </p:grpSpPr>
        <p:pic>
          <p:nvPicPr>
            <p:cNvPr id="11" name="Picture 10" descr="A close up of ware&#10;&#10;Description automatically generated">
              <a:extLst>
                <a:ext uri="{FF2B5EF4-FFF2-40B4-BE49-F238E27FC236}">
                  <a16:creationId xmlns:a16="http://schemas.microsoft.com/office/drawing/2014/main" id="{60CA602B-3024-4035-A205-F78AF4757A4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487885" y="222750"/>
              <a:ext cx="476316" cy="476316"/>
            </a:xfrm>
            <a:prstGeom prst="rect">
              <a:avLst/>
            </a:prstGeom>
          </p:spPr>
        </p:pic>
        <p:sp>
          <p:nvSpPr>
            <p:cNvPr id="12" name="TextBox 11">
              <a:extLst>
                <a:ext uri="{FF2B5EF4-FFF2-40B4-BE49-F238E27FC236}">
                  <a16:creationId xmlns:a16="http://schemas.microsoft.com/office/drawing/2014/main" id="{D69F75CE-472C-42DA-98D7-787F5E94E3B5}"/>
                </a:ext>
              </a:extLst>
            </p:cNvPr>
            <p:cNvSpPr txBox="1"/>
            <p:nvPr userDrawn="1"/>
          </p:nvSpPr>
          <p:spPr>
            <a:xfrm>
              <a:off x="10964201" y="330103"/>
              <a:ext cx="1117614" cy="261610"/>
            </a:xfrm>
            <a:prstGeom prst="rect">
              <a:avLst/>
            </a:prstGeom>
            <a:noFill/>
          </p:spPr>
          <p:txBody>
            <a:bodyPr wrap="none" rtlCol="0">
              <a:spAutoFit/>
            </a:bodyPr>
            <a:lstStyle/>
            <a:p>
              <a:r>
                <a:rPr lang="en-GB" sz="1100">
                  <a:latin typeface="+mj-lt"/>
                </a:rPr>
                <a:t>Craig’n’Dave</a:t>
              </a:r>
            </a:p>
          </p:txBody>
        </p:sp>
      </p:grpSp>
    </p:spTree>
    <p:extLst>
      <p:ext uri="{BB962C8B-B14F-4D97-AF65-F5344CB8AC3E}">
        <p14:creationId xmlns:p14="http://schemas.microsoft.com/office/powerpoint/2010/main" val="393171925"/>
      </p:ext>
    </p:extLst>
  </p:cSld>
  <p:clrMap bg1="lt1" tx1="dk1" bg2="lt2" tx2="dk2" accent1="accent1" accent2="accent2" accent3="accent3" accent4="accent4" accent5="accent5" accent6="accent6" hlink="hlink" folHlink="folHlink"/>
  <p:sldLayoutIdLst>
    <p:sldLayoutId id="2147483702" r:id="rId1"/>
    <p:sldLayoutId id="2147483709" r:id="rId2"/>
    <p:sldLayoutId id="2147483710" r:id="rId3"/>
    <p:sldLayoutId id="214748371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student.craigndave.org/videos/aqa-alevel-slr10-base-2-10-and-16-number-system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student.craigndave.org/videos/aqa-alevel-slr11-aqa-converting-between-binary-hex-and-decimal"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hyperlink" Target="https://student.craigndave.org/videos/ocr-alevel-slr01-alu-cu-registers-and-buses" TargetMode="External"/><Relationship Id="rId3" Type="http://schemas.openxmlformats.org/officeDocument/2006/relationships/hyperlink" Target="https://craigndave.org/product/cornell-note-taking-template/" TargetMode="External"/><Relationship Id="rId7" Type="http://schemas.openxmlformats.org/officeDocument/2006/relationships/hyperlink" Target="https://student.craigndave.org/videos/aqa-alevel-slr20-bit-rate-baud-rate-bandwidth-and-latency" TargetMode="External"/><Relationship Id="rId12"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student.craigndave.org/videos/aqa-alevel-slr13-encryption-vernam-cipher" TargetMode="External"/><Relationship Id="rId11" Type="http://schemas.openxmlformats.org/officeDocument/2006/relationships/hyperlink" Target="https://student.craigndave.org/videos/ocr-alevel-slr14-data-structures-part-2-graphs" TargetMode="External"/><Relationship Id="rId5" Type="http://schemas.openxmlformats.org/officeDocument/2006/relationships/hyperlink" Target="https://student.craigndave.org/videos/aqa-alevel-slr13-sample-resolution-and-rate" TargetMode="External"/><Relationship Id="rId10" Type="http://schemas.openxmlformats.org/officeDocument/2006/relationships/hyperlink" Target="https://student.craigndave.org/videos/ocr-alevel-slr05-stages-of-compilation" TargetMode="External"/><Relationship Id="rId4" Type="http://schemas.openxmlformats.org/officeDocument/2006/relationships/hyperlink" Target="https://student.craigndave.org/videos/aqa-alevel-slr06-procedural-functional-data-abstraction" TargetMode="External"/><Relationship Id="rId9" Type="http://schemas.openxmlformats.org/officeDocument/2006/relationships/hyperlink" Target="https://student.craigndave.org/videos/ocr-alevel-slr04-paging-segmentation-and-virtual-memory"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student.craigndave.org/videos/aqa-alevel-slr11-twos-complement" TargetMode="External"/><Relationship Id="rId4" Type="http://schemas.openxmlformats.org/officeDocument/2006/relationships/hyperlink" Target="https://student.craigndave.org/videos/aqa-gcse-slr13-number-bas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0E11665-90D6-4A57-A182-456D316AE8D2}"/>
              </a:ext>
            </a:extLst>
          </p:cNvPr>
          <p:cNvSpPr/>
          <p:nvPr/>
        </p:nvSpPr>
        <p:spPr>
          <a:xfrm>
            <a:off x="0" y="4876799"/>
            <a:ext cx="9829800" cy="1981201"/>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itle 1">
            <a:extLst>
              <a:ext uri="{FF2B5EF4-FFF2-40B4-BE49-F238E27FC236}">
                <a16:creationId xmlns:a16="http://schemas.microsoft.com/office/drawing/2014/main" id="{E8CF060E-E4BE-4F7B-85AB-ED960EA608B8}"/>
              </a:ext>
            </a:extLst>
          </p:cNvPr>
          <p:cNvSpPr txBox="1">
            <a:spLocks/>
          </p:cNvSpPr>
          <p:nvPr/>
        </p:nvSpPr>
        <p:spPr>
          <a:xfrm>
            <a:off x="-1" y="68263"/>
            <a:ext cx="5878849" cy="6858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endParaRPr lang="en-GB"/>
          </a:p>
        </p:txBody>
      </p:sp>
      <p:sp>
        <p:nvSpPr>
          <p:cNvPr id="27" name="Content Placeholder 2">
            <a:extLst>
              <a:ext uri="{FF2B5EF4-FFF2-40B4-BE49-F238E27FC236}">
                <a16:creationId xmlns:a16="http://schemas.microsoft.com/office/drawing/2014/main" id="{245E2030-E578-4E03-A50B-30CFC69AE596}"/>
              </a:ext>
            </a:extLst>
          </p:cNvPr>
          <p:cNvSpPr>
            <a:spLocks noGrp="1"/>
          </p:cNvSpPr>
          <p:nvPr>
            <p:ph idx="4294967295"/>
          </p:nvPr>
        </p:nvSpPr>
        <p:spPr>
          <a:xfrm>
            <a:off x="182880" y="2936775"/>
            <a:ext cx="5787614" cy="1940021"/>
          </a:xfrm>
          <a:prstGeom prst="rect">
            <a:avLst/>
          </a:prstGeom>
          <a:noFill/>
        </p:spPr>
        <p:txBody>
          <a:bodyPr anchor="t">
            <a:normAutofit/>
          </a:bodyPr>
          <a:lstStyle/>
          <a:p>
            <a:r>
              <a:rPr lang="en-GB" sz="1400">
                <a:solidFill>
                  <a:srgbClr val="595959"/>
                </a:solidFill>
              </a:rPr>
              <a:t>The topic of </a:t>
            </a:r>
            <a:r>
              <a:rPr lang="en-GB" sz="1400" b="1">
                <a:solidFill>
                  <a:srgbClr val="595959"/>
                </a:solidFill>
              </a:rPr>
              <a:t>Computer Science </a:t>
            </a:r>
            <a:r>
              <a:rPr lang="en-GB" sz="1400">
                <a:solidFill>
                  <a:srgbClr val="595959"/>
                </a:solidFill>
              </a:rPr>
              <a:t>is at the heart of the modern world</a:t>
            </a:r>
          </a:p>
          <a:p>
            <a:r>
              <a:rPr lang="en-GB" sz="1400">
                <a:solidFill>
                  <a:srgbClr val="595959"/>
                </a:solidFill>
              </a:rPr>
              <a:t>Studying  it can make you extremely sought after in today's job market</a:t>
            </a:r>
          </a:p>
          <a:p>
            <a:r>
              <a:rPr lang="en-GB" sz="1400">
                <a:solidFill>
                  <a:srgbClr val="595959"/>
                </a:solidFill>
              </a:rPr>
              <a:t>The transition from GCSE to A level is significant, this includes:</a:t>
            </a:r>
          </a:p>
          <a:p>
            <a:pPr lvl="1"/>
            <a:r>
              <a:rPr lang="en-GB" sz="1400">
                <a:solidFill>
                  <a:srgbClr val="595959"/>
                </a:solidFill>
              </a:rPr>
              <a:t>An increased emphasis on </a:t>
            </a:r>
            <a:r>
              <a:rPr lang="en-GB" sz="1400" b="1">
                <a:solidFill>
                  <a:srgbClr val="595959"/>
                </a:solidFill>
              </a:rPr>
              <a:t>technical</a:t>
            </a:r>
            <a:r>
              <a:rPr lang="en-GB" sz="1400">
                <a:solidFill>
                  <a:srgbClr val="595959"/>
                </a:solidFill>
              </a:rPr>
              <a:t> </a:t>
            </a:r>
            <a:r>
              <a:rPr lang="en-GB" sz="1400" b="1">
                <a:solidFill>
                  <a:srgbClr val="595959"/>
                </a:solidFill>
              </a:rPr>
              <a:t>content</a:t>
            </a:r>
          </a:p>
          <a:p>
            <a:pPr lvl="1"/>
            <a:r>
              <a:rPr lang="en-GB" sz="1400">
                <a:solidFill>
                  <a:srgbClr val="595959"/>
                </a:solidFill>
              </a:rPr>
              <a:t>An increased emphasis </a:t>
            </a:r>
            <a:r>
              <a:rPr lang="en-GB" sz="1400" b="1">
                <a:solidFill>
                  <a:srgbClr val="595959"/>
                </a:solidFill>
              </a:rPr>
              <a:t>independent</a:t>
            </a:r>
            <a:r>
              <a:rPr lang="en-GB" sz="1400">
                <a:solidFill>
                  <a:srgbClr val="595959"/>
                </a:solidFill>
              </a:rPr>
              <a:t> </a:t>
            </a:r>
            <a:r>
              <a:rPr lang="en-GB" sz="1400" b="1">
                <a:solidFill>
                  <a:srgbClr val="595959"/>
                </a:solidFill>
              </a:rPr>
              <a:t>research</a:t>
            </a:r>
          </a:p>
        </p:txBody>
      </p:sp>
      <p:pic>
        <p:nvPicPr>
          <p:cNvPr id="28" name="Picture 27" descr="A circuit board&#10;&#10;Description automatically generated">
            <a:extLst>
              <a:ext uri="{FF2B5EF4-FFF2-40B4-BE49-F238E27FC236}">
                <a16:creationId xmlns:a16="http://schemas.microsoft.com/office/drawing/2014/main" id="{8522A6AA-216E-44D8-9F86-26BA9FC34D05}"/>
              </a:ext>
            </a:extLst>
          </p:cNvPr>
          <p:cNvPicPr>
            <a:picLocks noChangeAspect="1"/>
          </p:cNvPicPr>
          <p:nvPr/>
        </p:nvPicPr>
        <p:blipFill rotWithShape="1">
          <a:blip r:embed="rId3"/>
          <a:srcRect l="27262" r="26710"/>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29" name="Rectangle 28">
            <a:extLst>
              <a:ext uri="{FF2B5EF4-FFF2-40B4-BE49-F238E27FC236}">
                <a16:creationId xmlns:a16="http://schemas.microsoft.com/office/drawing/2014/main" id="{93433539-2A11-433F-8164-CE65BA5CCB9A}"/>
              </a:ext>
            </a:extLst>
          </p:cNvPr>
          <p:cNvSpPr/>
          <p:nvPr/>
        </p:nvSpPr>
        <p:spPr>
          <a:xfrm>
            <a:off x="5878846" y="1515811"/>
            <a:ext cx="6313153" cy="1331422"/>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0" rtlCol="0" anchor="ctr"/>
          <a:lstStyle/>
          <a:p>
            <a:r>
              <a:rPr lang="en-GB" sz="2000" b="1">
                <a:solidFill>
                  <a:srgbClr val="595959"/>
                </a:solidFill>
              </a:rPr>
              <a:t>The course is assessed by</a:t>
            </a:r>
          </a:p>
          <a:p>
            <a:r>
              <a:rPr lang="en-GB" sz="2000" b="1">
                <a:solidFill>
                  <a:srgbClr val="595959"/>
                </a:solidFill>
              </a:rPr>
              <a:t>2 exams (40% each exam)</a:t>
            </a:r>
            <a:endParaRPr lang="en-GB" b="1">
              <a:solidFill>
                <a:srgbClr val="595959"/>
              </a:solidFill>
            </a:endParaRPr>
          </a:p>
          <a:p>
            <a:r>
              <a:rPr lang="en-GB" sz="2000" b="1">
                <a:solidFill>
                  <a:srgbClr val="595959"/>
                </a:solidFill>
                <a:cs typeface="Calibri"/>
              </a:rPr>
              <a:t>1 NEA (20%)</a:t>
            </a:r>
          </a:p>
        </p:txBody>
      </p:sp>
      <p:sp>
        <p:nvSpPr>
          <p:cNvPr id="31" name="Rectangle 30">
            <a:extLst>
              <a:ext uri="{FF2B5EF4-FFF2-40B4-BE49-F238E27FC236}">
                <a16:creationId xmlns:a16="http://schemas.microsoft.com/office/drawing/2014/main" id="{FEAD5ADB-B46F-4DB0-A326-E5A741C82536}"/>
              </a:ext>
            </a:extLst>
          </p:cNvPr>
          <p:cNvSpPr/>
          <p:nvPr/>
        </p:nvSpPr>
        <p:spPr>
          <a:xfrm>
            <a:off x="182880" y="5027343"/>
            <a:ext cx="7065646" cy="954107"/>
          </a:xfrm>
          <a:prstGeom prst="rect">
            <a:avLst/>
          </a:prstGeom>
        </p:spPr>
        <p:txBody>
          <a:bodyPr wrap="square">
            <a:spAutoFit/>
          </a:bodyPr>
          <a:lstStyle/>
          <a:p>
            <a:r>
              <a:rPr lang="en-GB" sz="1400">
                <a:solidFill>
                  <a:srgbClr val="595959"/>
                </a:solidFill>
              </a:rPr>
              <a:t>This workbook is designed to allow you to practice some of these skills and build on your existing knowledge.</a:t>
            </a:r>
          </a:p>
          <a:p>
            <a:endParaRPr lang="en-GB" sz="1400">
              <a:solidFill>
                <a:srgbClr val="0070C0"/>
              </a:solidFill>
            </a:endParaRPr>
          </a:p>
          <a:p>
            <a:r>
              <a:rPr lang="en-GB" sz="1400" b="1">
                <a:solidFill>
                  <a:schemeClr val="accent1"/>
                </a:solidFill>
              </a:rPr>
              <a:t>Please complete by your first lesson back in September.</a:t>
            </a:r>
          </a:p>
        </p:txBody>
      </p:sp>
      <p:sp>
        <p:nvSpPr>
          <p:cNvPr id="10" name="Title 1">
            <a:extLst>
              <a:ext uri="{FF2B5EF4-FFF2-40B4-BE49-F238E27FC236}">
                <a16:creationId xmlns:a16="http://schemas.microsoft.com/office/drawing/2014/main" id="{D7E6623C-B6A8-47F7-B857-2A12C5D6A4C8}"/>
              </a:ext>
            </a:extLst>
          </p:cNvPr>
          <p:cNvSpPr txBox="1">
            <a:spLocks/>
          </p:cNvSpPr>
          <p:nvPr/>
        </p:nvSpPr>
        <p:spPr>
          <a:xfrm>
            <a:off x="0" y="1124744"/>
            <a:ext cx="5878849" cy="1661487"/>
          </a:xfrm>
          <a:prstGeom prst="rect">
            <a:avLst/>
          </a:prstGeom>
        </p:spPr>
        <p:txBody>
          <a:bodyPr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tx2"/>
                </a:solidFill>
                <a:latin typeface="+mn-lt"/>
              </a:rPr>
              <a:t>Computer Science</a:t>
            </a:r>
            <a:br>
              <a:rPr lang="en-GB" b="1">
                <a:solidFill>
                  <a:schemeClr val="tx2"/>
                </a:solidFill>
                <a:latin typeface="+mn-lt"/>
              </a:rPr>
            </a:br>
            <a:r>
              <a:rPr lang="en-GB" b="1">
                <a:solidFill>
                  <a:schemeClr val="tx2"/>
                </a:solidFill>
                <a:latin typeface="+mn-lt"/>
              </a:rPr>
              <a:t>Transition workbook</a:t>
            </a:r>
          </a:p>
        </p:txBody>
      </p:sp>
    </p:spTree>
    <p:extLst>
      <p:ext uri="{BB962C8B-B14F-4D97-AF65-F5344CB8AC3E}">
        <p14:creationId xmlns:p14="http://schemas.microsoft.com/office/powerpoint/2010/main" val="657002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close up of a womans face&#10;&#10;Description automatically generated">
            <a:extLst>
              <a:ext uri="{FF2B5EF4-FFF2-40B4-BE49-F238E27FC236}">
                <a16:creationId xmlns:a16="http://schemas.microsoft.com/office/drawing/2014/main" id="{FF19D066-2311-4E45-8CC3-24F8742B9E13}"/>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270324" y="888765"/>
            <a:ext cx="8921675" cy="5884964"/>
          </a:xfrm>
          <a:prstGeom prst="rect">
            <a:avLst/>
          </a:prstGeom>
        </p:spPr>
      </p:pic>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a:solidFill>
                  <a:srgbClr val="595959"/>
                </a:solidFill>
                <a:latin typeface="Century Gothic" panose="020B0502020202020204" pitchFamily="34" charset="0"/>
              </a:rPr>
              <a:t>Expected time to complete: 1½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a:rPr>
              <a:t>4</a:t>
            </a:r>
            <a:endParaRPr lang="en-GB" b="1" dirty="0">
              <a:solidFill>
                <a:schemeClr val="tx2"/>
              </a:solidFill>
              <a:latin typeface="Century Gothic" panose="020B0502020202020204" pitchFamily="34" charset="0"/>
            </a:endParaRP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a:solidFill>
                  <a:srgbClr val="595959"/>
                </a:solidFill>
                <a:latin typeface="+mj-lt"/>
              </a:rPr>
              <a:t>Representing negative numbers in binary</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a:solidFill>
                  <a:srgbClr val="595959"/>
                </a:solidFill>
                <a:latin typeface="Century Gothic" panose="020B0502020202020204" pitchFamily="34" charset="0"/>
              </a:rPr>
              <a:t>Binary task</a:t>
            </a:r>
          </a:p>
        </p:txBody>
      </p:sp>
      <p:sp>
        <p:nvSpPr>
          <p:cNvPr id="11" name="TextBox 10">
            <a:extLst>
              <a:ext uri="{FF2B5EF4-FFF2-40B4-BE49-F238E27FC236}">
                <a16:creationId xmlns:a16="http://schemas.microsoft.com/office/drawing/2014/main" id="{E4E0AC26-0963-4F15-83A8-893864B7CBA2}"/>
              </a:ext>
            </a:extLst>
          </p:cNvPr>
          <p:cNvSpPr txBox="1"/>
          <p:nvPr/>
        </p:nvSpPr>
        <p:spPr>
          <a:xfrm>
            <a:off x="401495" y="1333278"/>
            <a:ext cx="5694506" cy="261610"/>
          </a:xfrm>
          <a:prstGeom prst="rect">
            <a:avLst/>
          </a:prstGeom>
          <a:noFill/>
        </p:spPr>
        <p:txBody>
          <a:bodyPr wrap="square" rtlCol="0">
            <a:spAutoFit/>
          </a:bodyPr>
          <a:lstStyle/>
          <a:p>
            <a:pPr marL="228600" indent="-228600">
              <a:buFont typeface="+mj-lt"/>
              <a:buAutoNum type="arabicPeriod"/>
            </a:pPr>
            <a:r>
              <a:rPr lang="en-GB" sz="1100">
                <a:solidFill>
                  <a:srgbClr val="595959"/>
                </a:solidFill>
              </a:rPr>
              <a:t>Write out the positive binary number 107, the answer should be displayed in 8 bits.   </a:t>
            </a:r>
          </a:p>
        </p:txBody>
      </p:sp>
      <p:graphicFrame>
        <p:nvGraphicFramePr>
          <p:cNvPr id="12" name="Table 6">
            <a:extLst>
              <a:ext uri="{FF2B5EF4-FFF2-40B4-BE49-F238E27FC236}">
                <a16:creationId xmlns:a16="http://schemas.microsoft.com/office/drawing/2014/main" id="{33FA2E53-2BC2-40BD-9554-1AFB38F7EF3F}"/>
              </a:ext>
            </a:extLst>
          </p:cNvPr>
          <p:cNvGraphicFramePr>
            <a:graphicFrameLocks noGrp="1"/>
          </p:cNvGraphicFramePr>
          <p:nvPr>
            <p:extLst>
              <p:ext uri="{D42A27DB-BD31-4B8C-83A1-F6EECF244321}">
                <p14:modId xmlns:p14="http://schemas.microsoft.com/office/powerpoint/2010/main" val="256060178"/>
              </p:ext>
            </p:extLst>
          </p:nvPr>
        </p:nvGraphicFramePr>
        <p:xfrm>
          <a:off x="517525" y="1707266"/>
          <a:ext cx="4940304" cy="741680"/>
        </p:xfrm>
        <a:graphic>
          <a:graphicData uri="http://schemas.openxmlformats.org/drawingml/2006/table">
            <a:tbl>
              <a:tblPr firstRow="1" bandRow="1">
                <a:tableStyleId>{5C22544A-7EE6-4342-B048-85BDC9FD1C3A}</a:tableStyleId>
              </a:tblPr>
              <a:tblGrid>
                <a:gridCol w="617538">
                  <a:extLst>
                    <a:ext uri="{9D8B030D-6E8A-4147-A177-3AD203B41FA5}">
                      <a16:colId xmlns:a16="http://schemas.microsoft.com/office/drawing/2014/main" val="155751270"/>
                    </a:ext>
                  </a:extLst>
                </a:gridCol>
                <a:gridCol w="617538">
                  <a:extLst>
                    <a:ext uri="{9D8B030D-6E8A-4147-A177-3AD203B41FA5}">
                      <a16:colId xmlns:a16="http://schemas.microsoft.com/office/drawing/2014/main" val="173766381"/>
                    </a:ext>
                  </a:extLst>
                </a:gridCol>
                <a:gridCol w="617538">
                  <a:extLst>
                    <a:ext uri="{9D8B030D-6E8A-4147-A177-3AD203B41FA5}">
                      <a16:colId xmlns:a16="http://schemas.microsoft.com/office/drawing/2014/main" val="4174090749"/>
                    </a:ext>
                  </a:extLst>
                </a:gridCol>
                <a:gridCol w="617538">
                  <a:extLst>
                    <a:ext uri="{9D8B030D-6E8A-4147-A177-3AD203B41FA5}">
                      <a16:colId xmlns:a16="http://schemas.microsoft.com/office/drawing/2014/main" val="457121273"/>
                    </a:ext>
                  </a:extLst>
                </a:gridCol>
                <a:gridCol w="617538">
                  <a:extLst>
                    <a:ext uri="{9D8B030D-6E8A-4147-A177-3AD203B41FA5}">
                      <a16:colId xmlns:a16="http://schemas.microsoft.com/office/drawing/2014/main" val="1387801331"/>
                    </a:ext>
                  </a:extLst>
                </a:gridCol>
                <a:gridCol w="617538">
                  <a:extLst>
                    <a:ext uri="{9D8B030D-6E8A-4147-A177-3AD203B41FA5}">
                      <a16:colId xmlns:a16="http://schemas.microsoft.com/office/drawing/2014/main" val="1052544734"/>
                    </a:ext>
                  </a:extLst>
                </a:gridCol>
                <a:gridCol w="617538">
                  <a:extLst>
                    <a:ext uri="{9D8B030D-6E8A-4147-A177-3AD203B41FA5}">
                      <a16:colId xmlns:a16="http://schemas.microsoft.com/office/drawing/2014/main" val="4234080439"/>
                    </a:ext>
                  </a:extLst>
                </a:gridCol>
                <a:gridCol w="617538">
                  <a:extLst>
                    <a:ext uri="{9D8B030D-6E8A-4147-A177-3AD203B41FA5}">
                      <a16:colId xmlns:a16="http://schemas.microsoft.com/office/drawing/2014/main" val="1635829401"/>
                    </a:ext>
                  </a:extLst>
                </a:gridCol>
              </a:tblGrid>
              <a:tr h="370840">
                <a:tc>
                  <a:txBody>
                    <a:bodyPr/>
                    <a:lstStyle/>
                    <a:p>
                      <a:pPr algn="ctr"/>
                      <a:r>
                        <a:rPr lang="en-GB"/>
                        <a:t>128</a:t>
                      </a:r>
                    </a:p>
                  </a:txBody>
                  <a:tcPr/>
                </a:tc>
                <a:tc>
                  <a:txBody>
                    <a:bodyPr/>
                    <a:lstStyle/>
                    <a:p>
                      <a:pPr algn="ctr"/>
                      <a:r>
                        <a:rPr lang="en-GB"/>
                        <a:t>64</a:t>
                      </a:r>
                    </a:p>
                  </a:txBody>
                  <a:tcPr/>
                </a:tc>
                <a:tc>
                  <a:txBody>
                    <a:bodyPr/>
                    <a:lstStyle/>
                    <a:p>
                      <a:pPr algn="ctr"/>
                      <a:r>
                        <a:rPr lang="en-GB"/>
                        <a:t>32</a:t>
                      </a:r>
                    </a:p>
                  </a:txBody>
                  <a:tcPr/>
                </a:tc>
                <a:tc>
                  <a:txBody>
                    <a:bodyPr/>
                    <a:lstStyle/>
                    <a:p>
                      <a:pPr algn="ctr"/>
                      <a:r>
                        <a:rPr lang="en-GB"/>
                        <a:t>16</a:t>
                      </a:r>
                    </a:p>
                  </a:txBody>
                  <a:tcPr/>
                </a:tc>
                <a:tc>
                  <a:txBody>
                    <a:bodyPr/>
                    <a:lstStyle/>
                    <a:p>
                      <a:pPr algn="ctr"/>
                      <a:r>
                        <a:rPr lang="en-GB"/>
                        <a:t>8</a:t>
                      </a:r>
                    </a:p>
                  </a:txBody>
                  <a:tcPr/>
                </a:tc>
                <a:tc>
                  <a:txBody>
                    <a:bodyPr/>
                    <a:lstStyle/>
                    <a:p>
                      <a:pPr algn="ctr"/>
                      <a:r>
                        <a:rPr lang="en-GB"/>
                        <a:t>4</a:t>
                      </a:r>
                    </a:p>
                  </a:txBody>
                  <a:tcPr/>
                </a:tc>
                <a:tc>
                  <a:txBody>
                    <a:bodyPr/>
                    <a:lstStyle/>
                    <a:p>
                      <a:pPr algn="ctr"/>
                      <a:r>
                        <a:rPr lang="en-GB"/>
                        <a:t>2</a:t>
                      </a:r>
                    </a:p>
                  </a:txBody>
                  <a:tcPr/>
                </a:tc>
                <a:tc>
                  <a:txBody>
                    <a:bodyPr/>
                    <a:lstStyle/>
                    <a:p>
                      <a:pPr algn="ctr"/>
                      <a:r>
                        <a:rPr lang="en-GB"/>
                        <a:t>1</a:t>
                      </a:r>
                    </a:p>
                  </a:txBody>
                  <a:tcPr/>
                </a:tc>
                <a:extLst>
                  <a:ext uri="{0D108BD9-81ED-4DB2-BD59-A6C34878D82A}">
                    <a16:rowId xmlns:a16="http://schemas.microsoft.com/office/drawing/2014/main" val="2414492057"/>
                  </a:ext>
                </a:extLst>
              </a:tr>
              <a:tr h="370840">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extLst>
                  <a:ext uri="{0D108BD9-81ED-4DB2-BD59-A6C34878D82A}">
                    <a16:rowId xmlns:a16="http://schemas.microsoft.com/office/drawing/2014/main" val="2484704534"/>
                  </a:ext>
                </a:extLst>
              </a:tr>
            </a:tbl>
          </a:graphicData>
        </a:graphic>
      </p:graphicFrame>
      <p:sp>
        <p:nvSpPr>
          <p:cNvPr id="18" name="TextBox 17">
            <a:extLst>
              <a:ext uri="{FF2B5EF4-FFF2-40B4-BE49-F238E27FC236}">
                <a16:creationId xmlns:a16="http://schemas.microsoft.com/office/drawing/2014/main" id="{7A4C6065-583B-4B94-9265-380956CED67F}"/>
              </a:ext>
            </a:extLst>
          </p:cNvPr>
          <p:cNvSpPr txBox="1"/>
          <p:nvPr/>
        </p:nvSpPr>
        <p:spPr>
          <a:xfrm>
            <a:off x="401493" y="3693839"/>
            <a:ext cx="5056335" cy="430887"/>
          </a:xfrm>
          <a:prstGeom prst="rect">
            <a:avLst/>
          </a:prstGeom>
          <a:noFill/>
        </p:spPr>
        <p:txBody>
          <a:bodyPr wrap="square" rtlCol="0">
            <a:spAutoFit/>
          </a:bodyPr>
          <a:lstStyle/>
          <a:p>
            <a:pPr marL="228600" indent="-228600">
              <a:buFont typeface="+mj-lt"/>
              <a:buAutoNum type="arabicPeriod" startAt="2"/>
            </a:pPr>
            <a:r>
              <a:rPr lang="en-GB" sz="1100">
                <a:solidFill>
                  <a:srgbClr val="595959"/>
                </a:solidFill>
              </a:rPr>
              <a:t>Write out the negative binary number -107 using Two’s Complement, the answer should be displayed in 8 bits.</a:t>
            </a:r>
          </a:p>
        </p:txBody>
      </p:sp>
      <p:graphicFrame>
        <p:nvGraphicFramePr>
          <p:cNvPr id="19" name="Table 6">
            <a:extLst>
              <a:ext uri="{FF2B5EF4-FFF2-40B4-BE49-F238E27FC236}">
                <a16:creationId xmlns:a16="http://schemas.microsoft.com/office/drawing/2014/main" id="{C4461D50-EEFD-4E71-8F32-55D9603E0A7F}"/>
              </a:ext>
            </a:extLst>
          </p:cNvPr>
          <p:cNvGraphicFramePr>
            <a:graphicFrameLocks noGrp="1"/>
          </p:cNvGraphicFramePr>
          <p:nvPr>
            <p:extLst>
              <p:ext uri="{D42A27DB-BD31-4B8C-83A1-F6EECF244321}">
                <p14:modId xmlns:p14="http://schemas.microsoft.com/office/powerpoint/2010/main" val="1751916069"/>
              </p:ext>
            </p:extLst>
          </p:nvPr>
        </p:nvGraphicFramePr>
        <p:xfrm>
          <a:off x="517524" y="4067827"/>
          <a:ext cx="4940304" cy="741680"/>
        </p:xfrm>
        <a:graphic>
          <a:graphicData uri="http://schemas.openxmlformats.org/drawingml/2006/table">
            <a:tbl>
              <a:tblPr firstRow="1" bandRow="1">
                <a:tableStyleId>{5C22544A-7EE6-4342-B048-85BDC9FD1C3A}</a:tableStyleId>
              </a:tblPr>
              <a:tblGrid>
                <a:gridCol w="617538">
                  <a:extLst>
                    <a:ext uri="{9D8B030D-6E8A-4147-A177-3AD203B41FA5}">
                      <a16:colId xmlns:a16="http://schemas.microsoft.com/office/drawing/2014/main" val="155751270"/>
                    </a:ext>
                  </a:extLst>
                </a:gridCol>
                <a:gridCol w="617538">
                  <a:extLst>
                    <a:ext uri="{9D8B030D-6E8A-4147-A177-3AD203B41FA5}">
                      <a16:colId xmlns:a16="http://schemas.microsoft.com/office/drawing/2014/main" val="173766381"/>
                    </a:ext>
                  </a:extLst>
                </a:gridCol>
                <a:gridCol w="617538">
                  <a:extLst>
                    <a:ext uri="{9D8B030D-6E8A-4147-A177-3AD203B41FA5}">
                      <a16:colId xmlns:a16="http://schemas.microsoft.com/office/drawing/2014/main" val="4174090749"/>
                    </a:ext>
                  </a:extLst>
                </a:gridCol>
                <a:gridCol w="617538">
                  <a:extLst>
                    <a:ext uri="{9D8B030D-6E8A-4147-A177-3AD203B41FA5}">
                      <a16:colId xmlns:a16="http://schemas.microsoft.com/office/drawing/2014/main" val="457121273"/>
                    </a:ext>
                  </a:extLst>
                </a:gridCol>
                <a:gridCol w="617538">
                  <a:extLst>
                    <a:ext uri="{9D8B030D-6E8A-4147-A177-3AD203B41FA5}">
                      <a16:colId xmlns:a16="http://schemas.microsoft.com/office/drawing/2014/main" val="1387801331"/>
                    </a:ext>
                  </a:extLst>
                </a:gridCol>
                <a:gridCol w="617538">
                  <a:extLst>
                    <a:ext uri="{9D8B030D-6E8A-4147-A177-3AD203B41FA5}">
                      <a16:colId xmlns:a16="http://schemas.microsoft.com/office/drawing/2014/main" val="1052544734"/>
                    </a:ext>
                  </a:extLst>
                </a:gridCol>
                <a:gridCol w="617538">
                  <a:extLst>
                    <a:ext uri="{9D8B030D-6E8A-4147-A177-3AD203B41FA5}">
                      <a16:colId xmlns:a16="http://schemas.microsoft.com/office/drawing/2014/main" val="4234080439"/>
                    </a:ext>
                  </a:extLst>
                </a:gridCol>
                <a:gridCol w="617538">
                  <a:extLst>
                    <a:ext uri="{9D8B030D-6E8A-4147-A177-3AD203B41FA5}">
                      <a16:colId xmlns:a16="http://schemas.microsoft.com/office/drawing/2014/main" val="1635829401"/>
                    </a:ext>
                  </a:extLst>
                </a:gridCol>
              </a:tblGrid>
              <a:tr h="370840">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extLst>
                  <a:ext uri="{0D108BD9-81ED-4DB2-BD59-A6C34878D82A}">
                    <a16:rowId xmlns:a16="http://schemas.microsoft.com/office/drawing/2014/main" val="2414492057"/>
                  </a:ext>
                </a:extLst>
              </a:tr>
              <a:tr h="370840">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extLst>
                  <a:ext uri="{0D108BD9-81ED-4DB2-BD59-A6C34878D82A}">
                    <a16:rowId xmlns:a16="http://schemas.microsoft.com/office/drawing/2014/main" val="2484704534"/>
                  </a:ext>
                </a:extLst>
              </a:tr>
            </a:tbl>
          </a:graphicData>
        </a:graphic>
      </p:graphicFrame>
      <p:sp>
        <p:nvSpPr>
          <p:cNvPr id="20" name="TextBox 19">
            <a:extLst>
              <a:ext uri="{FF2B5EF4-FFF2-40B4-BE49-F238E27FC236}">
                <a16:creationId xmlns:a16="http://schemas.microsoft.com/office/drawing/2014/main" id="{FAAC3749-BE36-4819-9B64-66DA30066695}"/>
              </a:ext>
            </a:extLst>
          </p:cNvPr>
          <p:cNvSpPr txBox="1"/>
          <p:nvPr/>
        </p:nvSpPr>
        <p:spPr>
          <a:xfrm>
            <a:off x="6303113" y="1333278"/>
            <a:ext cx="5056335" cy="430887"/>
          </a:xfrm>
          <a:prstGeom prst="rect">
            <a:avLst/>
          </a:prstGeom>
          <a:noFill/>
        </p:spPr>
        <p:txBody>
          <a:bodyPr wrap="square" rtlCol="0">
            <a:spAutoFit/>
          </a:bodyPr>
          <a:lstStyle/>
          <a:p>
            <a:pPr marL="228600" indent="-228600">
              <a:buFont typeface="+mj-lt"/>
              <a:buAutoNum type="arabicPeriod" startAt="3"/>
            </a:pPr>
            <a:r>
              <a:rPr lang="en-GB" sz="1100">
                <a:solidFill>
                  <a:srgbClr val="595959"/>
                </a:solidFill>
              </a:rPr>
              <a:t>How would you represent the lowest negative number possible using Two’s Complement, given 8 bits.</a:t>
            </a:r>
          </a:p>
        </p:txBody>
      </p:sp>
      <p:graphicFrame>
        <p:nvGraphicFramePr>
          <p:cNvPr id="21" name="Table 6">
            <a:extLst>
              <a:ext uri="{FF2B5EF4-FFF2-40B4-BE49-F238E27FC236}">
                <a16:creationId xmlns:a16="http://schemas.microsoft.com/office/drawing/2014/main" id="{C2EC4471-1F42-4016-A999-E268B17FBA22}"/>
              </a:ext>
            </a:extLst>
          </p:cNvPr>
          <p:cNvGraphicFramePr>
            <a:graphicFrameLocks noGrp="1"/>
          </p:cNvGraphicFramePr>
          <p:nvPr>
            <p:extLst>
              <p:ext uri="{D42A27DB-BD31-4B8C-83A1-F6EECF244321}">
                <p14:modId xmlns:p14="http://schemas.microsoft.com/office/powerpoint/2010/main" val="3155934157"/>
              </p:ext>
            </p:extLst>
          </p:nvPr>
        </p:nvGraphicFramePr>
        <p:xfrm>
          <a:off x="6419144" y="1707266"/>
          <a:ext cx="4940304" cy="741680"/>
        </p:xfrm>
        <a:graphic>
          <a:graphicData uri="http://schemas.openxmlformats.org/drawingml/2006/table">
            <a:tbl>
              <a:tblPr firstRow="1" bandRow="1">
                <a:tableStyleId>{5C22544A-7EE6-4342-B048-85BDC9FD1C3A}</a:tableStyleId>
              </a:tblPr>
              <a:tblGrid>
                <a:gridCol w="617538">
                  <a:extLst>
                    <a:ext uri="{9D8B030D-6E8A-4147-A177-3AD203B41FA5}">
                      <a16:colId xmlns:a16="http://schemas.microsoft.com/office/drawing/2014/main" val="155751270"/>
                    </a:ext>
                  </a:extLst>
                </a:gridCol>
                <a:gridCol w="617538">
                  <a:extLst>
                    <a:ext uri="{9D8B030D-6E8A-4147-A177-3AD203B41FA5}">
                      <a16:colId xmlns:a16="http://schemas.microsoft.com/office/drawing/2014/main" val="173766381"/>
                    </a:ext>
                  </a:extLst>
                </a:gridCol>
                <a:gridCol w="617538">
                  <a:extLst>
                    <a:ext uri="{9D8B030D-6E8A-4147-A177-3AD203B41FA5}">
                      <a16:colId xmlns:a16="http://schemas.microsoft.com/office/drawing/2014/main" val="4174090749"/>
                    </a:ext>
                  </a:extLst>
                </a:gridCol>
                <a:gridCol w="617538">
                  <a:extLst>
                    <a:ext uri="{9D8B030D-6E8A-4147-A177-3AD203B41FA5}">
                      <a16:colId xmlns:a16="http://schemas.microsoft.com/office/drawing/2014/main" val="457121273"/>
                    </a:ext>
                  </a:extLst>
                </a:gridCol>
                <a:gridCol w="617538">
                  <a:extLst>
                    <a:ext uri="{9D8B030D-6E8A-4147-A177-3AD203B41FA5}">
                      <a16:colId xmlns:a16="http://schemas.microsoft.com/office/drawing/2014/main" val="1387801331"/>
                    </a:ext>
                  </a:extLst>
                </a:gridCol>
                <a:gridCol w="617538">
                  <a:extLst>
                    <a:ext uri="{9D8B030D-6E8A-4147-A177-3AD203B41FA5}">
                      <a16:colId xmlns:a16="http://schemas.microsoft.com/office/drawing/2014/main" val="1052544734"/>
                    </a:ext>
                  </a:extLst>
                </a:gridCol>
                <a:gridCol w="617538">
                  <a:extLst>
                    <a:ext uri="{9D8B030D-6E8A-4147-A177-3AD203B41FA5}">
                      <a16:colId xmlns:a16="http://schemas.microsoft.com/office/drawing/2014/main" val="4234080439"/>
                    </a:ext>
                  </a:extLst>
                </a:gridCol>
                <a:gridCol w="617538">
                  <a:extLst>
                    <a:ext uri="{9D8B030D-6E8A-4147-A177-3AD203B41FA5}">
                      <a16:colId xmlns:a16="http://schemas.microsoft.com/office/drawing/2014/main" val="1635829401"/>
                    </a:ext>
                  </a:extLst>
                </a:gridCol>
              </a:tblGrid>
              <a:tr h="370840">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extLst>
                  <a:ext uri="{0D108BD9-81ED-4DB2-BD59-A6C34878D82A}">
                    <a16:rowId xmlns:a16="http://schemas.microsoft.com/office/drawing/2014/main" val="2414492057"/>
                  </a:ext>
                </a:extLst>
              </a:tr>
              <a:tr h="370840">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extLst>
                  <a:ext uri="{0D108BD9-81ED-4DB2-BD59-A6C34878D82A}">
                    <a16:rowId xmlns:a16="http://schemas.microsoft.com/office/drawing/2014/main" val="2484704534"/>
                  </a:ext>
                </a:extLst>
              </a:tr>
            </a:tbl>
          </a:graphicData>
        </a:graphic>
      </p:graphicFrame>
      <p:sp>
        <p:nvSpPr>
          <p:cNvPr id="22" name="TextBox 21">
            <a:extLst>
              <a:ext uri="{FF2B5EF4-FFF2-40B4-BE49-F238E27FC236}">
                <a16:creationId xmlns:a16="http://schemas.microsoft.com/office/drawing/2014/main" id="{C82BA668-69BA-4DE6-947E-5D02C381DD37}"/>
              </a:ext>
            </a:extLst>
          </p:cNvPr>
          <p:cNvSpPr txBox="1"/>
          <p:nvPr/>
        </p:nvSpPr>
        <p:spPr>
          <a:xfrm>
            <a:off x="6303113" y="3736436"/>
            <a:ext cx="5056335" cy="430887"/>
          </a:xfrm>
          <a:prstGeom prst="rect">
            <a:avLst/>
          </a:prstGeom>
          <a:noFill/>
        </p:spPr>
        <p:txBody>
          <a:bodyPr wrap="square" rtlCol="0">
            <a:spAutoFit/>
          </a:bodyPr>
          <a:lstStyle/>
          <a:p>
            <a:pPr marL="228600" indent="-228600">
              <a:buFont typeface="+mj-lt"/>
              <a:buAutoNum type="arabicPeriod" startAt="4"/>
            </a:pPr>
            <a:r>
              <a:rPr lang="en-GB" sz="1100">
                <a:solidFill>
                  <a:srgbClr val="595959"/>
                </a:solidFill>
              </a:rPr>
              <a:t>How would you represent the largest positive number possible using Two’s Complement, given 8 bits.</a:t>
            </a:r>
          </a:p>
        </p:txBody>
      </p:sp>
      <p:graphicFrame>
        <p:nvGraphicFramePr>
          <p:cNvPr id="24" name="Table 6">
            <a:extLst>
              <a:ext uri="{FF2B5EF4-FFF2-40B4-BE49-F238E27FC236}">
                <a16:creationId xmlns:a16="http://schemas.microsoft.com/office/drawing/2014/main" id="{BC483A60-003D-4616-9EE8-F506EA361CF0}"/>
              </a:ext>
            </a:extLst>
          </p:cNvPr>
          <p:cNvGraphicFramePr>
            <a:graphicFrameLocks noGrp="1"/>
          </p:cNvGraphicFramePr>
          <p:nvPr>
            <p:extLst>
              <p:ext uri="{D42A27DB-BD31-4B8C-83A1-F6EECF244321}">
                <p14:modId xmlns:p14="http://schemas.microsoft.com/office/powerpoint/2010/main" val="1113911731"/>
              </p:ext>
            </p:extLst>
          </p:nvPr>
        </p:nvGraphicFramePr>
        <p:xfrm>
          <a:off x="6419144" y="4110424"/>
          <a:ext cx="4940304" cy="741680"/>
        </p:xfrm>
        <a:graphic>
          <a:graphicData uri="http://schemas.openxmlformats.org/drawingml/2006/table">
            <a:tbl>
              <a:tblPr firstRow="1" bandRow="1">
                <a:tableStyleId>{5C22544A-7EE6-4342-B048-85BDC9FD1C3A}</a:tableStyleId>
              </a:tblPr>
              <a:tblGrid>
                <a:gridCol w="617538">
                  <a:extLst>
                    <a:ext uri="{9D8B030D-6E8A-4147-A177-3AD203B41FA5}">
                      <a16:colId xmlns:a16="http://schemas.microsoft.com/office/drawing/2014/main" val="155751270"/>
                    </a:ext>
                  </a:extLst>
                </a:gridCol>
                <a:gridCol w="617538">
                  <a:extLst>
                    <a:ext uri="{9D8B030D-6E8A-4147-A177-3AD203B41FA5}">
                      <a16:colId xmlns:a16="http://schemas.microsoft.com/office/drawing/2014/main" val="173766381"/>
                    </a:ext>
                  </a:extLst>
                </a:gridCol>
                <a:gridCol w="617538">
                  <a:extLst>
                    <a:ext uri="{9D8B030D-6E8A-4147-A177-3AD203B41FA5}">
                      <a16:colId xmlns:a16="http://schemas.microsoft.com/office/drawing/2014/main" val="4174090749"/>
                    </a:ext>
                  </a:extLst>
                </a:gridCol>
                <a:gridCol w="617538">
                  <a:extLst>
                    <a:ext uri="{9D8B030D-6E8A-4147-A177-3AD203B41FA5}">
                      <a16:colId xmlns:a16="http://schemas.microsoft.com/office/drawing/2014/main" val="457121273"/>
                    </a:ext>
                  </a:extLst>
                </a:gridCol>
                <a:gridCol w="617538">
                  <a:extLst>
                    <a:ext uri="{9D8B030D-6E8A-4147-A177-3AD203B41FA5}">
                      <a16:colId xmlns:a16="http://schemas.microsoft.com/office/drawing/2014/main" val="1387801331"/>
                    </a:ext>
                  </a:extLst>
                </a:gridCol>
                <a:gridCol w="617538">
                  <a:extLst>
                    <a:ext uri="{9D8B030D-6E8A-4147-A177-3AD203B41FA5}">
                      <a16:colId xmlns:a16="http://schemas.microsoft.com/office/drawing/2014/main" val="1052544734"/>
                    </a:ext>
                  </a:extLst>
                </a:gridCol>
                <a:gridCol w="617538">
                  <a:extLst>
                    <a:ext uri="{9D8B030D-6E8A-4147-A177-3AD203B41FA5}">
                      <a16:colId xmlns:a16="http://schemas.microsoft.com/office/drawing/2014/main" val="4234080439"/>
                    </a:ext>
                  </a:extLst>
                </a:gridCol>
                <a:gridCol w="617538">
                  <a:extLst>
                    <a:ext uri="{9D8B030D-6E8A-4147-A177-3AD203B41FA5}">
                      <a16:colId xmlns:a16="http://schemas.microsoft.com/office/drawing/2014/main" val="1635829401"/>
                    </a:ext>
                  </a:extLst>
                </a:gridCol>
              </a:tblGrid>
              <a:tr h="370840">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extLst>
                  <a:ext uri="{0D108BD9-81ED-4DB2-BD59-A6C34878D82A}">
                    <a16:rowId xmlns:a16="http://schemas.microsoft.com/office/drawing/2014/main" val="2414492057"/>
                  </a:ext>
                </a:extLst>
              </a:tr>
              <a:tr h="370840">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tc>
                  <a:txBody>
                    <a:bodyPr/>
                    <a:lstStyle/>
                    <a:p>
                      <a:pPr algn="ctr"/>
                      <a:endParaRPr lang="en-GB">
                        <a:solidFill>
                          <a:srgbClr val="595959"/>
                        </a:solidFill>
                      </a:endParaRPr>
                    </a:p>
                  </a:txBody>
                  <a:tcPr/>
                </a:tc>
                <a:extLst>
                  <a:ext uri="{0D108BD9-81ED-4DB2-BD59-A6C34878D82A}">
                    <a16:rowId xmlns:a16="http://schemas.microsoft.com/office/drawing/2014/main" val="2484704534"/>
                  </a:ext>
                </a:extLst>
              </a:tr>
            </a:tbl>
          </a:graphicData>
        </a:graphic>
      </p:graphicFrame>
      <p:grpSp>
        <p:nvGrpSpPr>
          <p:cNvPr id="25" name="Group 24">
            <a:extLst>
              <a:ext uri="{FF2B5EF4-FFF2-40B4-BE49-F238E27FC236}">
                <a16:creationId xmlns:a16="http://schemas.microsoft.com/office/drawing/2014/main" id="{D2D9BB4A-CCB1-4A58-B491-8AC93FF24DDC}"/>
              </a:ext>
            </a:extLst>
          </p:cNvPr>
          <p:cNvGrpSpPr/>
          <p:nvPr/>
        </p:nvGrpSpPr>
        <p:grpSpPr>
          <a:xfrm>
            <a:off x="5369329" y="1681252"/>
            <a:ext cx="856718" cy="812504"/>
            <a:chOff x="5369329" y="1681252"/>
            <a:chExt cx="856718" cy="812504"/>
          </a:xfrm>
        </p:grpSpPr>
        <p:sp>
          <p:nvSpPr>
            <p:cNvPr id="26" name="TextBox 25">
              <a:extLst>
                <a:ext uri="{FF2B5EF4-FFF2-40B4-BE49-F238E27FC236}">
                  <a16:creationId xmlns:a16="http://schemas.microsoft.com/office/drawing/2014/main" id="{810394E4-BE3F-4E20-89DF-65B8DE2FEDDA}"/>
                </a:ext>
              </a:extLst>
            </p:cNvPr>
            <p:cNvSpPr txBox="1"/>
            <p:nvPr/>
          </p:nvSpPr>
          <p:spPr>
            <a:xfrm>
              <a:off x="5378854" y="1681252"/>
              <a:ext cx="847193" cy="430887"/>
            </a:xfrm>
            <a:prstGeom prst="rect">
              <a:avLst/>
            </a:prstGeom>
            <a:noFill/>
          </p:spPr>
          <p:txBody>
            <a:bodyPr wrap="square" rtlCol="0">
              <a:spAutoFit/>
            </a:bodyPr>
            <a:lstStyle/>
            <a:p>
              <a:r>
                <a:rPr lang="en-GB" sz="1100">
                  <a:solidFill>
                    <a:srgbClr val="595959"/>
                  </a:solidFill>
                </a:rPr>
                <a:t>Binary weighting </a:t>
              </a:r>
            </a:p>
          </p:txBody>
        </p:sp>
        <p:sp>
          <p:nvSpPr>
            <p:cNvPr id="27" name="TextBox 26">
              <a:extLst>
                <a:ext uri="{FF2B5EF4-FFF2-40B4-BE49-F238E27FC236}">
                  <a16:creationId xmlns:a16="http://schemas.microsoft.com/office/drawing/2014/main" id="{C7DCBAA5-41EB-43F9-8DC5-F235E8462B42}"/>
                </a:ext>
              </a:extLst>
            </p:cNvPr>
            <p:cNvSpPr txBox="1"/>
            <p:nvPr/>
          </p:nvSpPr>
          <p:spPr>
            <a:xfrm>
              <a:off x="5369329" y="2062869"/>
              <a:ext cx="847193" cy="430887"/>
            </a:xfrm>
            <a:prstGeom prst="rect">
              <a:avLst/>
            </a:prstGeom>
            <a:noFill/>
          </p:spPr>
          <p:txBody>
            <a:bodyPr wrap="square" rtlCol="0">
              <a:spAutoFit/>
            </a:bodyPr>
            <a:lstStyle/>
            <a:p>
              <a:r>
                <a:rPr lang="en-GB" sz="1100">
                  <a:solidFill>
                    <a:srgbClr val="595959"/>
                  </a:solidFill>
                </a:rPr>
                <a:t>Binary value </a:t>
              </a:r>
            </a:p>
          </p:txBody>
        </p:sp>
      </p:grpSp>
      <p:grpSp>
        <p:nvGrpSpPr>
          <p:cNvPr id="28" name="Group 27">
            <a:extLst>
              <a:ext uri="{FF2B5EF4-FFF2-40B4-BE49-F238E27FC236}">
                <a16:creationId xmlns:a16="http://schemas.microsoft.com/office/drawing/2014/main" id="{33DD5B3C-7592-4205-A9D9-3DDC916209C9}"/>
              </a:ext>
            </a:extLst>
          </p:cNvPr>
          <p:cNvGrpSpPr/>
          <p:nvPr/>
        </p:nvGrpSpPr>
        <p:grpSpPr>
          <a:xfrm>
            <a:off x="11274691" y="1671854"/>
            <a:ext cx="856718" cy="812504"/>
            <a:chOff x="5369329" y="1681252"/>
            <a:chExt cx="856718" cy="812504"/>
          </a:xfrm>
        </p:grpSpPr>
        <p:sp>
          <p:nvSpPr>
            <p:cNvPr id="29" name="TextBox 28">
              <a:extLst>
                <a:ext uri="{FF2B5EF4-FFF2-40B4-BE49-F238E27FC236}">
                  <a16:creationId xmlns:a16="http://schemas.microsoft.com/office/drawing/2014/main" id="{E0713B68-FF11-4F8A-959A-AC6A973D19DA}"/>
                </a:ext>
              </a:extLst>
            </p:cNvPr>
            <p:cNvSpPr txBox="1"/>
            <p:nvPr/>
          </p:nvSpPr>
          <p:spPr>
            <a:xfrm>
              <a:off x="5378854" y="1681252"/>
              <a:ext cx="847193" cy="430887"/>
            </a:xfrm>
            <a:prstGeom prst="rect">
              <a:avLst/>
            </a:prstGeom>
            <a:noFill/>
          </p:spPr>
          <p:txBody>
            <a:bodyPr wrap="square" rtlCol="0">
              <a:spAutoFit/>
            </a:bodyPr>
            <a:lstStyle/>
            <a:p>
              <a:r>
                <a:rPr lang="en-GB" sz="1100">
                  <a:solidFill>
                    <a:srgbClr val="595959"/>
                  </a:solidFill>
                </a:rPr>
                <a:t>Binary weighting </a:t>
              </a:r>
            </a:p>
          </p:txBody>
        </p:sp>
        <p:sp>
          <p:nvSpPr>
            <p:cNvPr id="30" name="TextBox 29">
              <a:extLst>
                <a:ext uri="{FF2B5EF4-FFF2-40B4-BE49-F238E27FC236}">
                  <a16:creationId xmlns:a16="http://schemas.microsoft.com/office/drawing/2014/main" id="{47DAF392-148D-4FBE-9C48-BD6CC3F2B16D}"/>
                </a:ext>
              </a:extLst>
            </p:cNvPr>
            <p:cNvSpPr txBox="1"/>
            <p:nvPr/>
          </p:nvSpPr>
          <p:spPr>
            <a:xfrm>
              <a:off x="5369329" y="2062869"/>
              <a:ext cx="847193" cy="430887"/>
            </a:xfrm>
            <a:prstGeom prst="rect">
              <a:avLst/>
            </a:prstGeom>
            <a:noFill/>
          </p:spPr>
          <p:txBody>
            <a:bodyPr wrap="square" rtlCol="0">
              <a:spAutoFit/>
            </a:bodyPr>
            <a:lstStyle/>
            <a:p>
              <a:r>
                <a:rPr lang="en-GB" sz="1100">
                  <a:solidFill>
                    <a:srgbClr val="595959"/>
                  </a:solidFill>
                </a:rPr>
                <a:t>Binary value </a:t>
              </a:r>
            </a:p>
          </p:txBody>
        </p:sp>
      </p:grpSp>
      <p:grpSp>
        <p:nvGrpSpPr>
          <p:cNvPr id="31" name="Group 30">
            <a:extLst>
              <a:ext uri="{FF2B5EF4-FFF2-40B4-BE49-F238E27FC236}">
                <a16:creationId xmlns:a16="http://schemas.microsoft.com/office/drawing/2014/main" id="{21A060BF-20AF-42A8-A4C8-6A9C8CA6381B}"/>
              </a:ext>
            </a:extLst>
          </p:cNvPr>
          <p:cNvGrpSpPr/>
          <p:nvPr/>
        </p:nvGrpSpPr>
        <p:grpSpPr>
          <a:xfrm>
            <a:off x="5369330" y="4063895"/>
            <a:ext cx="856718" cy="793454"/>
            <a:chOff x="5369329" y="1681252"/>
            <a:chExt cx="856718" cy="793454"/>
          </a:xfrm>
        </p:grpSpPr>
        <p:sp>
          <p:nvSpPr>
            <p:cNvPr id="32" name="TextBox 31">
              <a:extLst>
                <a:ext uri="{FF2B5EF4-FFF2-40B4-BE49-F238E27FC236}">
                  <a16:creationId xmlns:a16="http://schemas.microsoft.com/office/drawing/2014/main" id="{60F51918-8DE7-46B4-875C-7F3509AB5506}"/>
                </a:ext>
              </a:extLst>
            </p:cNvPr>
            <p:cNvSpPr txBox="1"/>
            <p:nvPr/>
          </p:nvSpPr>
          <p:spPr>
            <a:xfrm>
              <a:off x="5378854" y="1681252"/>
              <a:ext cx="847193" cy="430887"/>
            </a:xfrm>
            <a:prstGeom prst="rect">
              <a:avLst/>
            </a:prstGeom>
            <a:noFill/>
          </p:spPr>
          <p:txBody>
            <a:bodyPr wrap="square" rtlCol="0">
              <a:spAutoFit/>
            </a:bodyPr>
            <a:lstStyle/>
            <a:p>
              <a:r>
                <a:rPr lang="en-GB" sz="1100">
                  <a:solidFill>
                    <a:srgbClr val="595959"/>
                  </a:solidFill>
                </a:rPr>
                <a:t>Binary weighting </a:t>
              </a:r>
            </a:p>
          </p:txBody>
        </p:sp>
        <p:sp>
          <p:nvSpPr>
            <p:cNvPr id="33" name="TextBox 32">
              <a:extLst>
                <a:ext uri="{FF2B5EF4-FFF2-40B4-BE49-F238E27FC236}">
                  <a16:creationId xmlns:a16="http://schemas.microsoft.com/office/drawing/2014/main" id="{B07AFED6-C8B3-43B6-824B-3A42738D2F6E}"/>
                </a:ext>
              </a:extLst>
            </p:cNvPr>
            <p:cNvSpPr txBox="1"/>
            <p:nvPr/>
          </p:nvSpPr>
          <p:spPr>
            <a:xfrm>
              <a:off x="5369329" y="2043819"/>
              <a:ext cx="847193" cy="430887"/>
            </a:xfrm>
            <a:prstGeom prst="rect">
              <a:avLst/>
            </a:prstGeom>
            <a:noFill/>
          </p:spPr>
          <p:txBody>
            <a:bodyPr wrap="square" rtlCol="0">
              <a:spAutoFit/>
            </a:bodyPr>
            <a:lstStyle/>
            <a:p>
              <a:r>
                <a:rPr lang="en-GB" sz="1100">
                  <a:solidFill>
                    <a:srgbClr val="595959"/>
                  </a:solidFill>
                </a:rPr>
                <a:t>Binary value </a:t>
              </a:r>
            </a:p>
          </p:txBody>
        </p:sp>
      </p:grpSp>
      <p:grpSp>
        <p:nvGrpSpPr>
          <p:cNvPr id="34" name="Group 33">
            <a:extLst>
              <a:ext uri="{FF2B5EF4-FFF2-40B4-BE49-F238E27FC236}">
                <a16:creationId xmlns:a16="http://schemas.microsoft.com/office/drawing/2014/main" id="{E452D167-1794-443A-AA1F-0746BB3B058C}"/>
              </a:ext>
            </a:extLst>
          </p:cNvPr>
          <p:cNvGrpSpPr/>
          <p:nvPr/>
        </p:nvGrpSpPr>
        <p:grpSpPr>
          <a:xfrm>
            <a:off x="11274692" y="4073547"/>
            <a:ext cx="856718" cy="812504"/>
            <a:chOff x="5369329" y="1681252"/>
            <a:chExt cx="856718" cy="812504"/>
          </a:xfrm>
        </p:grpSpPr>
        <p:sp>
          <p:nvSpPr>
            <p:cNvPr id="35" name="TextBox 34">
              <a:extLst>
                <a:ext uri="{FF2B5EF4-FFF2-40B4-BE49-F238E27FC236}">
                  <a16:creationId xmlns:a16="http://schemas.microsoft.com/office/drawing/2014/main" id="{EA9D26B0-BC5F-41E2-AD1C-E226BC93D483}"/>
                </a:ext>
              </a:extLst>
            </p:cNvPr>
            <p:cNvSpPr txBox="1"/>
            <p:nvPr/>
          </p:nvSpPr>
          <p:spPr>
            <a:xfrm>
              <a:off x="5378854" y="1681252"/>
              <a:ext cx="847193" cy="430887"/>
            </a:xfrm>
            <a:prstGeom prst="rect">
              <a:avLst/>
            </a:prstGeom>
            <a:noFill/>
          </p:spPr>
          <p:txBody>
            <a:bodyPr wrap="square" rtlCol="0">
              <a:spAutoFit/>
            </a:bodyPr>
            <a:lstStyle/>
            <a:p>
              <a:r>
                <a:rPr lang="en-GB" sz="1100">
                  <a:solidFill>
                    <a:srgbClr val="595959"/>
                  </a:solidFill>
                </a:rPr>
                <a:t>Binary weighting </a:t>
              </a:r>
            </a:p>
          </p:txBody>
        </p:sp>
        <p:sp>
          <p:nvSpPr>
            <p:cNvPr id="36" name="TextBox 35">
              <a:extLst>
                <a:ext uri="{FF2B5EF4-FFF2-40B4-BE49-F238E27FC236}">
                  <a16:creationId xmlns:a16="http://schemas.microsoft.com/office/drawing/2014/main" id="{C0F30F47-B228-498B-885F-F65362EBC619}"/>
                </a:ext>
              </a:extLst>
            </p:cNvPr>
            <p:cNvSpPr txBox="1"/>
            <p:nvPr/>
          </p:nvSpPr>
          <p:spPr>
            <a:xfrm>
              <a:off x="5369329" y="2062869"/>
              <a:ext cx="847193" cy="430887"/>
            </a:xfrm>
            <a:prstGeom prst="rect">
              <a:avLst/>
            </a:prstGeom>
            <a:noFill/>
          </p:spPr>
          <p:txBody>
            <a:bodyPr wrap="square" rtlCol="0">
              <a:spAutoFit/>
            </a:bodyPr>
            <a:lstStyle/>
            <a:p>
              <a:r>
                <a:rPr lang="en-GB" sz="1100">
                  <a:solidFill>
                    <a:srgbClr val="595959"/>
                  </a:solidFill>
                </a:rPr>
                <a:t>Binary value </a:t>
              </a:r>
            </a:p>
          </p:txBody>
        </p:sp>
      </p:grpSp>
    </p:spTree>
    <p:extLst>
      <p:ext uri="{BB962C8B-B14F-4D97-AF65-F5344CB8AC3E}">
        <p14:creationId xmlns:p14="http://schemas.microsoft.com/office/powerpoint/2010/main" val="2449495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a:solidFill>
                  <a:srgbClr val="595959"/>
                </a:solidFill>
                <a:latin typeface="Century Gothic" panose="020B0502020202020204" pitchFamily="34" charset="0"/>
              </a:rPr>
              <a:t>Expected time to complete: 1½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4</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7" y="907161"/>
            <a:ext cx="7706027"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a:solidFill>
                  <a:srgbClr val="595959"/>
                </a:solidFill>
                <a:latin typeface="+mj-lt"/>
              </a:rPr>
              <a:t>Converting between base-2, base-10 and base-16</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a:solidFill>
                  <a:srgbClr val="595959"/>
                </a:solidFill>
                <a:latin typeface="Century Gothic" panose="020B0502020202020204" pitchFamily="34" charset="0"/>
              </a:rPr>
              <a:t>Binary task</a:t>
            </a:r>
          </a:p>
        </p:txBody>
      </p:sp>
      <p:sp>
        <p:nvSpPr>
          <p:cNvPr id="11" name="TextBox 10">
            <a:extLst>
              <a:ext uri="{FF2B5EF4-FFF2-40B4-BE49-F238E27FC236}">
                <a16:creationId xmlns:a16="http://schemas.microsoft.com/office/drawing/2014/main" id="{6965D936-4C06-413C-B16C-179DBDCA5917}"/>
              </a:ext>
            </a:extLst>
          </p:cNvPr>
          <p:cNvSpPr txBox="1"/>
          <p:nvPr/>
        </p:nvSpPr>
        <p:spPr>
          <a:xfrm>
            <a:off x="401494" y="1333278"/>
            <a:ext cx="6523181" cy="2800767"/>
          </a:xfrm>
          <a:prstGeom prst="rect">
            <a:avLst/>
          </a:prstGeom>
          <a:noFill/>
        </p:spPr>
        <p:txBody>
          <a:bodyPr wrap="square" rtlCol="0" anchor="t">
            <a:spAutoFit/>
          </a:bodyPr>
          <a:lstStyle/>
          <a:p>
            <a:r>
              <a:rPr lang="en-GB" sz="1100" dirty="0">
                <a:solidFill>
                  <a:srgbClr val="595959"/>
                </a:solidFill>
              </a:rPr>
              <a:t>As humans we have use the decimal or denary number system (base-10), made up of the unique digits 0-9.</a:t>
            </a:r>
          </a:p>
          <a:p>
            <a:endParaRPr lang="en-GB" sz="1100">
              <a:solidFill>
                <a:srgbClr val="595959"/>
              </a:solidFill>
            </a:endParaRPr>
          </a:p>
          <a:p>
            <a:r>
              <a:rPr lang="en-GB" sz="1100" dirty="0">
                <a:solidFill>
                  <a:srgbClr val="595959"/>
                </a:solidFill>
              </a:rPr>
              <a:t>Computer systems at the most basic level use only binary 1’s and 0’s (base-2).</a:t>
            </a:r>
            <a:endParaRPr lang="en-GB" sz="1100" dirty="0">
              <a:solidFill>
                <a:srgbClr val="595959"/>
              </a:solidFill>
              <a:cs typeface="Calibri"/>
            </a:endParaRPr>
          </a:p>
          <a:p>
            <a:endParaRPr lang="en-GB" sz="1100">
              <a:solidFill>
                <a:srgbClr val="595959"/>
              </a:solidFill>
            </a:endParaRPr>
          </a:p>
          <a:p>
            <a:r>
              <a:rPr lang="en-GB" sz="1100" dirty="0">
                <a:solidFill>
                  <a:srgbClr val="595959"/>
                </a:solidFill>
              </a:rPr>
              <a:t>As a computer scientist you will also need to become familiar with the hexadecimal number system (base-16).</a:t>
            </a:r>
            <a:endParaRPr lang="en-GB" sz="1100" dirty="0">
              <a:solidFill>
                <a:srgbClr val="595959"/>
              </a:solidFill>
              <a:cs typeface="Calibri"/>
            </a:endParaRPr>
          </a:p>
          <a:p>
            <a:endParaRPr lang="en-GB" sz="1100">
              <a:solidFill>
                <a:srgbClr val="595959"/>
              </a:solidFill>
            </a:endParaRPr>
          </a:p>
          <a:p>
            <a:r>
              <a:rPr lang="en-GB" sz="1100" dirty="0">
                <a:solidFill>
                  <a:srgbClr val="595959"/>
                </a:solidFill>
              </a:rPr>
              <a:t>You will also need to be comfortable with converting numbers between these three base systems.</a:t>
            </a:r>
            <a:endParaRPr lang="en-GB" sz="1100" dirty="0">
              <a:solidFill>
                <a:srgbClr val="595959"/>
              </a:solidFill>
              <a:cs typeface="Calibri"/>
            </a:endParaRPr>
          </a:p>
          <a:p>
            <a:endParaRPr lang="en-GB" sz="1100">
              <a:solidFill>
                <a:srgbClr val="595959"/>
              </a:solidFill>
            </a:endParaRPr>
          </a:p>
          <a:p>
            <a:r>
              <a:rPr lang="en-GB" sz="1100" dirty="0">
                <a:solidFill>
                  <a:srgbClr val="595959"/>
                </a:solidFill>
              </a:rPr>
              <a:t>Research the following areas:</a:t>
            </a:r>
            <a:endParaRPr lang="en-GB" sz="1100" dirty="0">
              <a:solidFill>
                <a:srgbClr val="595959"/>
              </a:solidFill>
              <a:cs typeface="Calibri"/>
            </a:endParaRPr>
          </a:p>
          <a:p>
            <a:pPr marL="171450" indent="-171450">
              <a:buFont typeface="Arial" panose="020B0604020202020204" pitchFamily="34" charset="0"/>
              <a:buChar char="•"/>
            </a:pPr>
            <a:r>
              <a:rPr lang="en-GB" sz="1100" dirty="0">
                <a:solidFill>
                  <a:srgbClr val="595959"/>
                </a:solidFill>
              </a:rPr>
              <a:t>Base-2 binary number system</a:t>
            </a:r>
            <a:endParaRPr lang="en-GB" sz="1100" dirty="0">
              <a:solidFill>
                <a:srgbClr val="595959"/>
              </a:solidFill>
              <a:cs typeface="Calibri"/>
            </a:endParaRPr>
          </a:p>
          <a:p>
            <a:pPr marL="171450" indent="-171450">
              <a:buFont typeface="Arial" panose="020B0604020202020204" pitchFamily="34" charset="0"/>
              <a:buChar char="•"/>
            </a:pPr>
            <a:r>
              <a:rPr lang="en-GB" sz="1100" dirty="0">
                <a:solidFill>
                  <a:srgbClr val="595959"/>
                </a:solidFill>
              </a:rPr>
              <a:t>Base-10 decimal/denary number system</a:t>
            </a:r>
            <a:endParaRPr lang="en-GB" sz="1100" dirty="0">
              <a:solidFill>
                <a:srgbClr val="595959"/>
              </a:solidFill>
              <a:cs typeface="Calibri"/>
            </a:endParaRPr>
          </a:p>
          <a:p>
            <a:pPr marL="171450" indent="-171450">
              <a:buFont typeface="Arial" panose="020B0604020202020204" pitchFamily="34" charset="0"/>
              <a:buChar char="•"/>
            </a:pPr>
            <a:r>
              <a:rPr lang="en-GB" sz="1100" dirty="0">
                <a:solidFill>
                  <a:srgbClr val="595959"/>
                </a:solidFill>
              </a:rPr>
              <a:t>Base-16 hexadecimal number system</a:t>
            </a:r>
            <a:endParaRPr lang="en-GB" sz="1100" dirty="0">
              <a:solidFill>
                <a:srgbClr val="595959"/>
              </a:solidFill>
              <a:cs typeface="Calibri"/>
            </a:endParaRPr>
          </a:p>
          <a:p>
            <a:pPr marL="171450" indent="-171450">
              <a:buFont typeface="Arial" panose="020B0604020202020204" pitchFamily="34" charset="0"/>
              <a:buChar char="•"/>
            </a:pPr>
            <a:r>
              <a:rPr lang="en-GB" sz="1100" dirty="0">
                <a:solidFill>
                  <a:srgbClr val="595959"/>
                </a:solidFill>
              </a:rPr>
              <a:t>How to convert between base-2, base-10 and base-16</a:t>
            </a:r>
            <a:endParaRPr lang="en-GB" sz="1100" dirty="0">
              <a:solidFill>
                <a:srgbClr val="595959"/>
              </a:solidFill>
              <a:cs typeface="Calibri"/>
            </a:endParaRPr>
          </a:p>
          <a:p>
            <a:pPr marL="171450" indent="-171450">
              <a:buFont typeface="Arial" panose="020B0604020202020204" pitchFamily="34" charset="0"/>
              <a:buChar char="•"/>
            </a:pPr>
            <a:endParaRPr lang="en-GB" sz="1100">
              <a:solidFill>
                <a:srgbClr val="595959"/>
              </a:solidFill>
            </a:endParaRPr>
          </a:p>
          <a:p>
            <a:r>
              <a:rPr lang="en-GB" sz="1100" dirty="0">
                <a:solidFill>
                  <a:srgbClr val="595959"/>
                </a:solidFill>
              </a:rPr>
              <a:t>Complete the tasks on the following slide.</a:t>
            </a:r>
            <a:endParaRPr lang="en-GB" sz="1100" dirty="0">
              <a:solidFill>
                <a:srgbClr val="595959"/>
              </a:solidFill>
              <a:cs typeface="Calibri"/>
            </a:endParaRPr>
          </a:p>
          <a:p>
            <a:endParaRPr lang="en-GB" sz="1100">
              <a:solidFill>
                <a:srgbClr val="595959"/>
              </a:solidFill>
            </a:endParaRPr>
          </a:p>
        </p:txBody>
      </p:sp>
      <p:grpSp>
        <p:nvGrpSpPr>
          <p:cNvPr id="12" name="Group 11">
            <a:extLst>
              <a:ext uri="{FF2B5EF4-FFF2-40B4-BE49-F238E27FC236}">
                <a16:creationId xmlns:a16="http://schemas.microsoft.com/office/drawing/2014/main" id="{37FE70FB-F7C0-4DA7-B8F6-4D5002349BDA}"/>
              </a:ext>
            </a:extLst>
          </p:cNvPr>
          <p:cNvGrpSpPr/>
          <p:nvPr/>
        </p:nvGrpSpPr>
        <p:grpSpPr>
          <a:xfrm>
            <a:off x="371569" y="4588015"/>
            <a:ext cx="7886606" cy="1736586"/>
            <a:chOff x="371568" y="5493875"/>
            <a:chExt cx="10483657" cy="1240174"/>
          </a:xfrm>
        </p:grpSpPr>
        <p:sp>
          <p:nvSpPr>
            <p:cNvPr id="18" name="Rectangle 17">
              <a:extLst>
                <a:ext uri="{FF2B5EF4-FFF2-40B4-BE49-F238E27FC236}">
                  <a16:creationId xmlns:a16="http://schemas.microsoft.com/office/drawing/2014/main" id="{1B4FB0BB-CCB3-4F45-8D90-0FC5AF03E777}"/>
                </a:ext>
              </a:extLst>
            </p:cNvPr>
            <p:cNvSpPr/>
            <p:nvPr/>
          </p:nvSpPr>
          <p:spPr>
            <a:xfrm>
              <a:off x="371568" y="5493875"/>
              <a:ext cx="6096000" cy="186827"/>
            </a:xfrm>
            <a:prstGeom prst="rect">
              <a:avLst/>
            </a:prstGeom>
          </p:spPr>
          <p:txBody>
            <a:bodyPr>
              <a:spAutoFit/>
            </a:bodyPr>
            <a:lstStyle/>
            <a:p>
              <a:r>
                <a:rPr lang="en-GB" sz="1100" b="1">
                  <a:solidFill>
                    <a:srgbClr val="595959"/>
                  </a:solidFill>
                </a:rPr>
                <a:t>Additional help:</a:t>
              </a:r>
            </a:p>
          </p:txBody>
        </p:sp>
        <p:sp>
          <p:nvSpPr>
            <p:cNvPr id="19" name="Rectangle 18">
              <a:extLst>
                <a:ext uri="{FF2B5EF4-FFF2-40B4-BE49-F238E27FC236}">
                  <a16:creationId xmlns:a16="http://schemas.microsoft.com/office/drawing/2014/main" id="{3A0794F1-E72A-4332-8F05-C3E54552999F}"/>
                </a:ext>
              </a:extLst>
            </p:cNvPr>
            <p:cNvSpPr/>
            <p:nvPr/>
          </p:nvSpPr>
          <p:spPr>
            <a:xfrm>
              <a:off x="423959" y="5727204"/>
              <a:ext cx="10431266" cy="1006845"/>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a:solidFill>
                    <a:srgbClr val="595959"/>
                  </a:solidFill>
                </a:rPr>
                <a:t>For additional help and support in structuring your answer you might like to watch some of the following videos from Craig ‘n’ Dave:</a:t>
              </a:r>
            </a:p>
            <a:p>
              <a:endParaRPr lang="en-GB" sz="1100">
                <a:solidFill>
                  <a:srgbClr val="595959"/>
                </a:solidFill>
              </a:endParaRPr>
            </a:p>
            <a:p>
              <a:r>
                <a:rPr lang="en-GB" sz="1100">
                  <a:solidFill>
                    <a:srgbClr val="595959"/>
                  </a:solidFill>
                </a:rPr>
                <a:t>Base 2, 10 and 16 number systems:</a:t>
              </a:r>
            </a:p>
            <a:p>
              <a:r>
                <a:rPr lang="en-GB" sz="1100">
                  <a:solidFill>
                    <a:srgbClr val="595959"/>
                  </a:solidFill>
                  <a:hlinkClick r:id="rId3">
                    <a:extLst>
                      <a:ext uri="{A12FA001-AC4F-418D-AE19-62706E023703}">
                        <ahyp:hlinkClr xmlns:ahyp="http://schemas.microsoft.com/office/drawing/2018/hyperlinkcolor" val="tx"/>
                      </a:ext>
                    </a:extLst>
                  </a:hlinkClick>
                </a:rPr>
                <a:t>https://student.craigndave.org/videos/aqa-alevel-slr10-base-2-10-and-16-number-systems</a:t>
              </a:r>
              <a:r>
                <a:rPr lang="en-GB" sz="1100">
                  <a:solidFill>
                    <a:srgbClr val="595959"/>
                  </a:solidFill>
                </a:rPr>
                <a:t> </a:t>
              </a:r>
            </a:p>
            <a:p>
              <a:endParaRPr lang="en-GB" sz="1100">
                <a:solidFill>
                  <a:srgbClr val="595959"/>
                </a:solidFill>
              </a:endParaRPr>
            </a:p>
            <a:p>
              <a:r>
                <a:rPr lang="en-GB" sz="1100">
                  <a:solidFill>
                    <a:srgbClr val="595959"/>
                  </a:solidFill>
                </a:rPr>
                <a:t>Converting between binary, hex and decimal:</a:t>
              </a:r>
            </a:p>
            <a:p>
              <a:r>
                <a:rPr lang="en-GB" sz="1100">
                  <a:solidFill>
                    <a:srgbClr val="595959"/>
                  </a:solidFill>
                  <a:hlinkClick r:id="rId4">
                    <a:extLst>
                      <a:ext uri="{A12FA001-AC4F-418D-AE19-62706E023703}">
                        <ahyp:hlinkClr xmlns:ahyp="http://schemas.microsoft.com/office/drawing/2018/hyperlinkcolor" val="tx"/>
                      </a:ext>
                    </a:extLst>
                  </a:hlinkClick>
                </a:rPr>
                <a:t>https://student.craigndave.org/videos/aqa-alevel-slr11-aqa-converting-between-binary-hex-and-decimal</a:t>
              </a:r>
              <a:r>
                <a:rPr lang="en-GB" sz="1100">
                  <a:solidFill>
                    <a:srgbClr val="595959"/>
                  </a:solidFill>
                </a:rPr>
                <a:t> </a:t>
              </a:r>
            </a:p>
          </p:txBody>
        </p:sp>
      </p:grpSp>
      <p:pic>
        <p:nvPicPr>
          <p:cNvPr id="20" name="Picture 19" descr="A screenshot of a cell phone&#10;&#10;Description automatically generated">
            <a:extLst>
              <a:ext uri="{FF2B5EF4-FFF2-40B4-BE49-F238E27FC236}">
                <a16:creationId xmlns:a16="http://schemas.microsoft.com/office/drawing/2014/main" id="{184BC179-B633-487C-8484-B0788C3181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8690" y="1570333"/>
            <a:ext cx="2756991" cy="4830468"/>
          </a:xfrm>
          <a:prstGeom prst="rect">
            <a:avLst/>
          </a:prstGeom>
        </p:spPr>
      </p:pic>
      <p:pic>
        <p:nvPicPr>
          <p:cNvPr id="21" name="Picture 20" descr="A close up of a clock&#10;&#10;Description automatically generated">
            <a:extLst>
              <a:ext uri="{FF2B5EF4-FFF2-40B4-BE49-F238E27FC236}">
                <a16:creationId xmlns:a16="http://schemas.microsoft.com/office/drawing/2014/main" id="{2D19BE0B-E71E-48BA-A268-4AE8929E4052}"/>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8541176">
            <a:off x="6036591" y="2806064"/>
            <a:ext cx="3577198" cy="1245870"/>
          </a:xfrm>
          <a:prstGeom prst="rect">
            <a:avLst/>
          </a:prstGeom>
        </p:spPr>
      </p:pic>
    </p:spTree>
    <p:extLst>
      <p:ext uri="{BB962C8B-B14F-4D97-AF65-F5344CB8AC3E}">
        <p14:creationId xmlns:p14="http://schemas.microsoft.com/office/powerpoint/2010/main" val="3384198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a:solidFill>
                  <a:srgbClr val="595959"/>
                </a:solidFill>
                <a:latin typeface="Century Gothic" panose="020B0502020202020204" pitchFamily="34" charset="0"/>
              </a:rPr>
              <a:t>Expected time to complete: 1½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2"/>
                </a:solidFill>
                <a:latin typeface="Century Gothic"/>
              </a:rPr>
              <a:t>4</a:t>
            </a:r>
            <a:endParaRPr lang="en-GB" b="1" dirty="0">
              <a:solidFill>
                <a:schemeClr val="tx2"/>
              </a:solidFill>
              <a:latin typeface="Century Gothic"/>
            </a:endParaRP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7" y="907161"/>
            <a:ext cx="7706027"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a:solidFill>
                  <a:srgbClr val="595959"/>
                </a:solidFill>
                <a:latin typeface="+mj-lt"/>
              </a:rPr>
              <a:t>Converting between base-2, base-10 and base-16</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a:solidFill>
                  <a:srgbClr val="595959"/>
                </a:solidFill>
                <a:latin typeface="Century Gothic" panose="020B0502020202020204" pitchFamily="34" charset="0"/>
              </a:rPr>
              <a:t>Binary task</a:t>
            </a:r>
          </a:p>
        </p:txBody>
      </p:sp>
      <p:sp>
        <p:nvSpPr>
          <p:cNvPr id="13" name="TextBox 12">
            <a:extLst>
              <a:ext uri="{FF2B5EF4-FFF2-40B4-BE49-F238E27FC236}">
                <a16:creationId xmlns:a16="http://schemas.microsoft.com/office/drawing/2014/main" id="{D211B5C3-6F1C-4A5B-BECA-EFC641EA7BD8}"/>
              </a:ext>
            </a:extLst>
          </p:cNvPr>
          <p:cNvSpPr txBox="1"/>
          <p:nvPr/>
        </p:nvSpPr>
        <p:spPr>
          <a:xfrm>
            <a:off x="319178" y="1530231"/>
            <a:ext cx="6523181" cy="430887"/>
          </a:xfrm>
          <a:prstGeom prst="rect">
            <a:avLst/>
          </a:prstGeom>
          <a:noFill/>
        </p:spPr>
        <p:txBody>
          <a:bodyPr wrap="square" rtlCol="0">
            <a:spAutoFit/>
          </a:bodyPr>
          <a:lstStyle/>
          <a:p>
            <a:pPr marL="228600" indent="-228600">
              <a:buFont typeface="+mj-lt"/>
              <a:buAutoNum type="arabicPeriod"/>
            </a:pPr>
            <a:r>
              <a:rPr lang="en-GB" sz="1100">
                <a:solidFill>
                  <a:srgbClr val="595959"/>
                </a:solidFill>
              </a:rPr>
              <a:t>Convert the base-2 binary number 11000101 into base-10 and base-16.</a:t>
            </a:r>
          </a:p>
          <a:p>
            <a:r>
              <a:rPr lang="en-GB" sz="1100">
                <a:solidFill>
                  <a:srgbClr val="595959"/>
                </a:solidFill>
              </a:rPr>
              <a:t>(Show all your working)</a:t>
            </a:r>
          </a:p>
        </p:txBody>
      </p:sp>
      <p:sp>
        <p:nvSpPr>
          <p:cNvPr id="35" name="TextBox 34">
            <a:extLst>
              <a:ext uri="{FF2B5EF4-FFF2-40B4-BE49-F238E27FC236}">
                <a16:creationId xmlns:a16="http://schemas.microsoft.com/office/drawing/2014/main" id="{759C5AB5-F48E-4433-A076-07D0E554AA2D}"/>
              </a:ext>
            </a:extLst>
          </p:cNvPr>
          <p:cNvSpPr txBox="1"/>
          <p:nvPr/>
        </p:nvSpPr>
        <p:spPr>
          <a:xfrm>
            <a:off x="6379974" y="1530231"/>
            <a:ext cx="5669151" cy="430887"/>
          </a:xfrm>
          <a:prstGeom prst="rect">
            <a:avLst/>
          </a:prstGeom>
          <a:noFill/>
        </p:spPr>
        <p:txBody>
          <a:bodyPr wrap="square" rtlCol="0">
            <a:spAutoFit/>
          </a:bodyPr>
          <a:lstStyle/>
          <a:p>
            <a:pPr marL="228600" indent="-228600">
              <a:buFont typeface="+mj-lt"/>
              <a:buAutoNum type="arabicPeriod" startAt="2"/>
            </a:pPr>
            <a:r>
              <a:rPr lang="en-GB" sz="1100">
                <a:solidFill>
                  <a:srgbClr val="595959"/>
                </a:solidFill>
              </a:rPr>
              <a:t>Convert the base-16 hexadecimal number 9F into base-2 and base-10.</a:t>
            </a:r>
          </a:p>
          <a:p>
            <a:r>
              <a:rPr lang="en-GB" sz="1100">
                <a:solidFill>
                  <a:srgbClr val="595959"/>
                </a:solidFill>
              </a:rPr>
              <a:t>(Show all your working)</a:t>
            </a:r>
          </a:p>
        </p:txBody>
      </p:sp>
      <p:sp>
        <p:nvSpPr>
          <p:cNvPr id="64" name="Rectangle 63">
            <a:extLst>
              <a:ext uri="{FF2B5EF4-FFF2-40B4-BE49-F238E27FC236}">
                <a16:creationId xmlns:a16="http://schemas.microsoft.com/office/drawing/2014/main" id="{2931A2A4-8210-44FD-94C6-0A1EAEEE49D5}"/>
              </a:ext>
            </a:extLst>
          </p:cNvPr>
          <p:cNvSpPr/>
          <p:nvPr/>
        </p:nvSpPr>
        <p:spPr>
          <a:xfrm>
            <a:off x="401494" y="1964982"/>
            <a:ext cx="5694506" cy="3565304"/>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a:solidFill>
                <a:srgbClr val="595959"/>
              </a:solidFill>
            </a:endParaRPr>
          </a:p>
        </p:txBody>
      </p:sp>
      <p:sp>
        <p:nvSpPr>
          <p:cNvPr id="65" name="Rectangle 64">
            <a:extLst>
              <a:ext uri="{FF2B5EF4-FFF2-40B4-BE49-F238E27FC236}">
                <a16:creationId xmlns:a16="http://schemas.microsoft.com/office/drawing/2014/main" id="{8081F8EE-F2F6-436B-85D6-37BF4CE2F5F0}"/>
              </a:ext>
            </a:extLst>
          </p:cNvPr>
          <p:cNvSpPr/>
          <p:nvPr/>
        </p:nvSpPr>
        <p:spPr>
          <a:xfrm>
            <a:off x="6384782" y="1964982"/>
            <a:ext cx="5694506" cy="3565304"/>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a:solidFill>
                <a:srgbClr val="595959"/>
              </a:solidFill>
            </a:endParaRPr>
          </a:p>
        </p:txBody>
      </p:sp>
      <p:graphicFrame>
        <p:nvGraphicFramePr>
          <p:cNvPr id="66" name="Table 6">
            <a:extLst>
              <a:ext uri="{FF2B5EF4-FFF2-40B4-BE49-F238E27FC236}">
                <a16:creationId xmlns:a16="http://schemas.microsoft.com/office/drawing/2014/main" id="{B7955701-9A4C-4B64-B240-BCBA567E0CF6}"/>
              </a:ext>
            </a:extLst>
          </p:cNvPr>
          <p:cNvGraphicFramePr>
            <a:graphicFrameLocks noGrp="1"/>
          </p:cNvGraphicFramePr>
          <p:nvPr>
            <p:extLst>
              <p:ext uri="{D42A27DB-BD31-4B8C-83A1-F6EECF244321}">
                <p14:modId xmlns:p14="http://schemas.microsoft.com/office/powerpoint/2010/main" val="1377423114"/>
              </p:ext>
            </p:extLst>
          </p:nvPr>
        </p:nvGraphicFramePr>
        <p:xfrm>
          <a:off x="2557650" y="5898878"/>
          <a:ext cx="4940304" cy="741680"/>
        </p:xfrm>
        <a:graphic>
          <a:graphicData uri="http://schemas.openxmlformats.org/drawingml/2006/table">
            <a:tbl>
              <a:tblPr firstRow="1" bandRow="1">
                <a:tableStyleId>{5C22544A-7EE6-4342-B048-85BDC9FD1C3A}</a:tableStyleId>
              </a:tblPr>
              <a:tblGrid>
                <a:gridCol w="617538">
                  <a:extLst>
                    <a:ext uri="{9D8B030D-6E8A-4147-A177-3AD203B41FA5}">
                      <a16:colId xmlns:a16="http://schemas.microsoft.com/office/drawing/2014/main" val="155751270"/>
                    </a:ext>
                  </a:extLst>
                </a:gridCol>
                <a:gridCol w="617538">
                  <a:extLst>
                    <a:ext uri="{9D8B030D-6E8A-4147-A177-3AD203B41FA5}">
                      <a16:colId xmlns:a16="http://schemas.microsoft.com/office/drawing/2014/main" val="173766381"/>
                    </a:ext>
                  </a:extLst>
                </a:gridCol>
                <a:gridCol w="617538">
                  <a:extLst>
                    <a:ext uri="{9D8B030D-6E8A-4147-A177-3AD203B41FA5}">
                      <a16:colId xmlns:a16="http://schemas.microsoft.com/office/drawing/2014/main" val="4174090749"/>
                    </a:ext>
                  </a:extLst>
                </a:gridCol>
                <a:gridCol w="617538">
                  <a:extLst>
                    <a:ext uri="{9D8B030D-6E8A-4147-A177-3AD203B41FA5}">
                      <a16:colId xmlns:a16="http://schemas.microsoft.com/office/drawing/2014/main" val="457121273"/>
                    </a:ext>
                  </a:extLst>
                </a:gridCol>
                <a:gridCol w="617538">
                  <a:extLst>
                    <a:ext uri="{9D8B030D-6E8A-4147-A177-3AD203B41FA5}">
                      <a16:colId xmlns:a16="http://schemas.microsoft.com/office/drawing/2014/main" val="1387801331"/>
                    </a:ext>
                  </a:extLst>
                </a:gridCol>
                <a:gridCol w="617538">
                  <a:extLst>
                    <a:ext uri="{9D8B030D-6E8A-4147-A177-3AD203B41FA5}">
                      <a16:colId xmlns:a16="http://schemas.microsoft.com/office/drawing/2014/main" val="1052544734"/>
                    </a:ext>
                  </a:extLst>
                </a:gridCol>
                <a:gridCol w="617538">
                  <a:extLst>
                    <a:ext uri="{9D8B030D-6E8A-4147-A177-3AD203B41FA5}">
                      <a16:colId xmlns:a16="http://schemas.microsoft.com/office/drawing/2014/main" val="4234080439"/>
                    </a:ext>
                  </a:extLst>
                </a:gridCol>
                <a:gridCol w="617538">
                  <a:extLst>
                    <a:ext uri="{9D8B030D-6E8A-4147-A177-3AD203B41FA5}">
                      <a16:colId xmlns:a16="http://schemas.microsoft.com/office/drawing/2014/main" val="1635829401"/>
                    </a:ext>
                  </a:extLst>
                </a:gridCol>
              </a:tblGrid>
              <a:tr h="370840">
                <a:tc>
                  <a:txBody>
                    <a:bodyPr/>
                    <a:lstStyle/>
                    <a:p>
                      <a:pPr algn="ctr"/>
                      <a:r>
                        <a:rPr lang="en-GB"/>
                        <a:t>128</a:t>
                      </a:r>
                    </a:p>
                  </a:txBody>
                  <a:tcPr/>
                </a:tc>
                <a:tc>
                  <a:txBody>
                    <a:bodyPr/>
                    <a:lstStyle/>
                    <a:p>
                      <a:pPr algn="ctr"/>
                      <a:r>
                        <a:rPr lang="en-GB"/>
                        <a:t>64</a:t>
                      </a:r>
                    </a:p>
                  </a:txBody>
                  <a:tcPr/>
                </a:tc>
                <a:tc>
                  <a:txBody>
                    <a:bodyPr/>
                    <a:lstStyle/>
                    <a:p>
                      <a:pPr algn="ctr"/>
                      <a:r>
                        <a:rPr lang="en-GB"/>
                        <a:t>32</a:t>
                      </a:r>
                    </a:p>
                  </a:txBody>
                  <a:tcPr/>
                </a:tc>
                <a:tc>
                  <a:txBody>
                    <a:bodyPr/>
                    <a:lstStyle/>
                    <a:p>
                      <a:pPr algn="ctr"/>
                      <a:r>
                        <a:rPr lang="en-GB"/>
                        <a:t>16</a:t>
                      </a:r>
                    </a:p>
                  </a:txBody>
                  <a:tcPr/>
                </a:tc>
                <a:tc>
                  <a:txBody>
                    <a:bodyPr/>
                    <a:lstStyle/>
                    <a:p>
                      <a:pPr algn="ctr"/>
                      <a:r>
                        <a:rPr lang="en-GB"/>
                        <a:t>8</a:t>
                      </a:r>
                    </a:p>
                  </a:txBody>
                  <a:tcPr/>
                </a:tc>
                <a:tc>
                  <a:txBody>
                    <a:bodyPr/>
                    <a:lstStyle/>
                    <a:p>
                      <a:pPr algn="ctr"/>
                      <a:r>
                        <a:rPr lang="en-GB"/>
                        <a:t>4</a:t>
                      </a:r>
                    </a:p>
                  </a:txBody>
                  <a:tcPr/>
                </a:tc>
                <a:tc>
                  <a:txBody>
                    <a:bodyPr/>
                    <a:lstStyle/>
                    <a:p>
                      <a:pPr algn="ctr"/>
                      <a:r>
                        <a:rPr lang="en-GB"/>
                        <a:t>2</a:t>
                      </a:r>
                    </a:p>
                  </a:txBody>
                  <a:tcPr/>
                </a:tc>
                <a:tc>
                  <a:txBody>
                    <a:bodyPr/>
                    <a:lstStyle/>
                    <a:p>
                      <a:pPr algn="ctr"/>
                      <a:r>
                        <a:rPr lang="en-GB"/>
                        <a:t>1</a:t>
                      </a:r>
                    </a:p>
                  </a:txBody>
                  <a:tcPr/>
                </a:tc>
                <a:extLst>
                  <a:ext uri="{0D108BD9-81ED-4DB2-BD59-A6C34878D82A}">
                    <a16:rowId xmlns:a16="http://schemas.microsoft.com/office/drawing/2014/main" val="2414492057"/>
                  </a:ext>
                </a:extLst>
              </a:tr>
              <a:tr h="370840">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extLst>
                  <a:ext uri="{0D108BD9-81ED-4DB2-BD59-A6C34878D82A}">
                    <a16:rowId xmlns:a16="http://schemas.microsoft.com/office/drawing/2014/main" val="2484704534"/>
                  </a:ext>
                </a:extLst>
              </a:tr>
            </a:tbl>
          </a:graphicData>
        </a:graphic>
      </p:graphicFrame>
      <p:grpSp>
        <p:nvGrpSpPr>
          <p:cNvPr id="67" name="Group 66">
            <a:extLst>
              <a:ext uri="{FF2B5EF4-FFF2-40B4-BE49-F238E27FC236}">
                <a16:creationId xmlns:a16="http://schemas.microsoft.com/office/drawing/2014/main" id="{460CE2A3-1A6B-4344-8F9E-2DBC9FC6474C}"/>
              </a:ext>
            </a:extLst>
          </p:cNvPr>
          <p:cNvGrpSpPr/>
          <p:nvPr/>
        </p:nvGrpSpPr>
        <p:grpSpPr>
          <a:xfrm>
            <a:off x="7409454" y="5872864"/>
            <a:ext cx="856718" cy="812504"/>
            <a:chOff x="5369329" y="1681252"/>
            <a:chExt cx="856718" cy="812504"/>
          </a:xfrm>
        </p:grpSpPr>
        <p:sp>
          <p:nvSpPr>
            <p:cNvPr id="68" name="TextBox 67">
              <a:extLst>
                <a:ext uri="{FF2B5EF4-FFF2-40B4-BE49-F238E27FC236}">
                  <a16:creationId xmlns:a16="http://schemas.microsoft.com/office/drawing/2014/main" id="{0E2EC27C-FD06-477D-87BE-A7AAFEFD9995}"/>
                </a:ext>
              </a:extLst>
            </p:cNvPr>
            <p:cNvSpPr txBox="1"/>
            <p:nvPr/>
          </p:nvSpPr>
          <p:spPr>
            <a:xfrm>
              <a:off x="5378854" y="1681252"/>
              <a:ext cx="847193" cy="430887"/>
            </a:xfrm>
            <a:prstGeom prst="rect">
              <a:avLst/>
            </a:prstGeom>
            <a:noFill/>
          </p:spPr>
          <p:txBody>
            <a:bodyPr wrap="square" rtlCol="0">
              <a:spAutoFit/>
            </a:bodyPr>
            <a:lstStyle/>
            <a:p>
              <a:r>
                <a:rPr lang="en-GB" sz="1100">
                  <a:solidFill>
                    <a:srgbClr val="595959"/>
                  </a:solidFill>
                </a:rPr>
                <a:t>Binary weighting </a:t>
              </a:r>
            </a:p>
          </p:txBody>
        </p:sp>
        <p:sp>
          <p:nvSpPr>
            <p:cNvPr id="69" name="TextBox 68">
              <a:extLst>
                <a:ext uri="{FF2B5EF4-FFF2-40B4-BE49-F238E27FC236}">
                  <a16:creationId xmlns:a16="http://schemas.microsoft.com/office/drawing/2014/main" id="{174515D1-684C-4494-872C-3CAE2ADCB325}"/>
                </a:ext>
              </a:extLst>
            </p:cNvPr>
            <p:cNvSpPr txBox="1"/>
            <p:nvPr/>
          </p:nvSpPr>
          <p:spPr>
            <a:xfrm>
              <a:off x="5369329" y="2062869"/>
              <a:ext cx="847193" cy="430887"/>
            </a:xfrm>
            <a:prstGeom prst="rect">
              <a:avLst/>
            </a:prstGeom>
            <a:noFill/>
          </p:spPr>
          <p:txBody>
            <a:bodyPr wrap="square" rtlCol="0">
              <a:spAutoFit/>
            </a:bodyPr>
            <a:lstStyle/>
            <a:p>
              <a:r>
                <a:rPr lang="en-GB" sz="1100">
                  <a:solidFill>
                    <a:srgbClr val="595959"/>
                  </a:solidFill>
                </a:rPr>
                <a:t>Binary value </a:t>
              </a:r>
            </a:p>
          </p:txBody>
        </p:sp>
      </p:grpSp>
      <p:sp>
        <p:nvSpPr>
          <p:cNvPr id="70" name="TextBox 69">
            <a:extLst>
              <a:ext uri="{FF2B5EF4-FFF2-40B4-BE49-F238E27FC236}">
                <a16:creationId xmlns:a16="http://schemas.microsoft.com/office/drawing/2014/main" id="{CFA5BF8C-FA9A-4C6C-9AA4-012F44D343D7}"/>
              </a:ext>
            </a:extLst>
          </p:cNvPr>
          <p:cNvSpPr txBox="1"/>
          <p:nvPr/>
        </p:nvSpPr>
        <p:spPr>
          <a:xfrm>
            <a:off x="369220" y="5969636"/>
            <a:ext cx="2178905" cy="600164"/>
          </a:xfrm>
          <a:prstGeom prst="rect">
            <a:avLst/>
          </a:prstGeom>
          <a:noFill/>
        </p:spPr>
        <p:txBody>
          <a:bodyPr wrap="square" rtlCol="0">
            <a:spAutoFit/>
          </a:bodyPr>
          <a:lstStyle/>
          <a:p>
            <a:r>
              <a:rPr lang="en-GB" sz="1100">
                <a:solidFill>
                  <a:srgbClr val="595959"/>
                </a:solidFill>
              </a:rPr>
              <a:t>You may wish to cut and paste this standard binary weighting line to help lay out parts of your answer</a:t>
            </a:r>
          </a:p>
        </p:txBody>
      </p:sp>
    </p:spTree>
    <p:extLst>
      <p:ext uri="{BB962C8B-B14F-4D97-AF65-F5344CB8AC3E}">
        <p14:creationId xmlns:p14="http://schemas.microsoft.com/office/powerpoint/2010/main" val="962659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a:solidFill>
                  <a:srgbClr val="595959"/>
                </a:solidFill>
                <a:latin typeface="Century Gothic" panose="020B0502020202020204" pitchFamily="34" charset="0"/>
              </a:rPr>
              <a:t>Expected time to complete: ½ hour</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chemeClr val="tx2"/>
                </a:solidFill>
                <a:latin typeface="Century Gothic" panose="020B0502020202020204" pitchFamily="34" charset="0"/>
              </a:rPr>
              <a:t>1</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3813910" cy="362839"/>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a:solidFill>
                  <a:srgbClr val="595959"/>
                </a:solidFill>
                <a:latin typeface="+mj-lt"/>
              </a:rPr>
              <a:t>Why did you choose Computer Science?</a:t>
            </a:r>
          </a:p>
        </p:txBody>
      </p:sp>
      <p:sp>
        <p:nvSpPr>
          <p:cNvPr id="7" name="TextBox 6">
            <a:extLst>
              <a:ext uri="{FF2B5EF4-FFF2-40B4-BE49-F238E27FC236}">
                <a16:creationId xmlns:a16="http://schemas.microsoft.com/office/drawing/2014/main" id="{665792D7-1231-4267-8DD2-ED9992A184FA}"/>
              </a:ext>
            </a:extLst>
          </p:cNvPr>
          <p:cNvSpPr txBox="1"/>
          <p:nvPr/>
        </p:nvSpPr>
        <p:spPr>
          <a:xfrm>
            <a:off x="319178" y="1365161"/>
            <a:ext cx="9785051" cy="261610"/>
          </a:xfrm>
          <a:prstGeom prst="rect">
            <a:avLst/>
          </a:prstGeom>
          <a:noFill/>
        </p:spPr>
        <p:txBody>
          <a:bodyPr wrap="none" rtlCol="0">
            <a:spAutoFit/>
          </a:bodyPr>
          <a:lstStyle/>
          <a:p>
            <a:r>
              <a:rPr lang="en-GB" sz="1100">
                <a:solidFill>
                  <a:srgbClr val="595959"/>
                </a:solidFill>
              </a:rPr>
              <a:t>In this simple task you get the opportunity to tell me your choices and reasons behind choosing to study Computer Science.  Please answer all questions as best you can.</a:t>
            </a:r>
          </a:p>
        </p:txBody>
      </p:sp>
      <p:grpSp>
        <p:nvGrpSpPr>
          <p:cNvPr id="25" name="Group 24">
            <a:extLst>
              <a:ext uri="{FF2B5EF4-FFF2-40B4-BE49-F238E27FC236}">
                <a16:creationId xmlns:a16="http://schemas.microsoft.com/office/drawing/2014/main" id="{0C1F328D-BEBC-41D9-BF0E-96C03388E178}"/>
              </a:ext>
            </a:extLst>
          </p:cNvPr>
          <p:cNvGrpSpPr/>
          <p:nvPr/>
        </p:nvGrpSpPr>
        <p:grpSpPr>
          <a:xfrm>
            <a:off x="319177" y="1674496"/>
            <a:ext cx="11442517" cy="5066681"/>
            <a:chOff x="319177" y="1701929"/>
            <a:chExt cx="11442517" cy="4563024"/>
          </a:xfrm>
        </p:grpSpPr>
        <p:grpSp>
          <p:nvGrpSpPr>
            <p:cNvPr id="10" name="Group 9">
              <a:extLst>
                <a:ext uri="{FF2B5EF4-FFF2-40B4-BE49-F238E27FC236}">
                  <a16:creationId xmlns:a16="http://schemas.microsoft.com/office/drawing/2014/main" id="{E3531975-22D4-4042-AEED-32EF31456E0A}"/>
                </a:ext>
              </a:extLst>
            </p:cNvPr>
            <p:cNvGrpSpPr/>
            <p:nvPr/>
          </p:nvGrpSpPr>
          <p:grpSpPr>
            <a:xfrm>
              <a:off x="319178" y="1701929"/>
              <a:ext cx="11442516" cy="861774"/>
              <a:chOff x="319178" y="1701929"/>
              <a:chExt cx="11442516" cy="861774"/>
            </a:xfrm>
          </p:grpSpPr>
          <p:sp>
            <p:nvSpPr>
              <p:cNvPr id="8" name="Rectangle 7">
                <a:extLst>
                  <a:ext uri="{FF2B5EF4-FFF2-40B4-BE49-F238E27FC236}">
                    <a16:creationId xmlns:a16="http://schemas.microsoft.com/office/drawing/2014/main" id="{276D4ED3-C729-41B2-998F-F46C61CDF858}"/>
                  </a:ext>
                </a:extLst>
              </p:cNvPr>
              <p:cNvSpPr/>
              <p:nvPr/>
            </p:nvSpPr>
            <p:spPr>
              <a:xfrm>
                <a:off x="401494" y="1963539"/>
                <a:ext cx="11360200" cy="600164"/>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a:solidFill>
                    <a:srgbClr val="595959"/>
                  </a:solidFill>
                </a:endParaRPr>
              </a:p>
            </p:txBody>
          </p:sp>
          <p:sp>
            <p:nvSpPr>
              <p:cNvPr id="9" name="Rectangle 8">
                <a:extLst>
                  <a:ext uri="{FF2B5EF4-FFF2-40B4-BE49-F238E27FC236}">
                    <a16:creationId xmlns:a16="http://schemas.microsoft.com/office/drawing/2014/main" id="{1B032899-3A0B-47B1-946C-6B5CD9E19257}"/>
                  </a:ext>
                </a:extLst>
              </p:cNvPr>
              <p:cNvSpPr/>
              <p:nvPr/>
            </p:nvSpPr>
            <p:spPr>
              <a:xfrm>
                <a:off x="319178" y="1701929"/>
                <a:ext cx="6096000" cy="235604"/>
              </a:xfrm>
              <a:prstGeom prst="rect">
                <a:avLst/>
              </a:prstGeom>
            </p:spPr>
            <p:txBody>
              <a:bodyPr>
                <a:spAutoFit/>
              </a:bodyPr>
              <a:lstStyle/>
              <a:p>
                <a:r>
                  <a:rPr lang="en-GB" sz="1100">
                    <a:solidFill>
                      <a:srgbClr val="595959"/>
                    </a:solidFill>
                  </a:rPr>
                  <a:t>1. Why did you choose to study A level Computer Science?</a:t>
                </a:r>
              </a:p>
            </p:txBody>
          </p:sp>
        </p:grpSp>
        <p:grpSp>
          <p:nvGrpSpPr>
            <p:cNvPr id="11" name="Group 10">
              <a:extLst>
                <a:ext uri="{FF2B5EF4-FFF2-40B4-BE49-F238E27FC236}">
                  <a16:creationId xmlns:a16="http://schemas.microsoft.com/office/drawing/2014/main" id="{3494CFBB-495B-4940-8919-C2B5A33C38F8}"/>
                </a:ext>
              </a:extLst>
            </p:cNvPr>
            <p:cNvGrpSpPr/>
            <p:nvPr/>
          </p:nvGrpSpPr>
          <p:grpSpPr>
            <a:xfrm>
              <a:off x="319177" y="2629834"/>
              <a:ext cx="11442517" cy="861774"/>
              <a:chOff x="319177" y="1701929"/>
              <a:chExt cx="11442517" cy="861774"/>
            </a:xfrm>
          </p:grpSpPr>
          <p:sp>
            <p:nvSpPr>
              <p:cNvPr id="12" name="Rectangle 11">
                <a:extLst>
                  <a:ext uri="{FF2B5EF4-FFF2-40B4-BE49-F238E27FC236}">
                    <a16:creationId xmlns:a16="http://schemas.microsoft.com/office/drawing/2014/main" id="{CC6ABEB9-72B1-47A2-990A-C641106B0AFF}"/>
                  </a:ext>
                </a:extLst>
              </p:cNvPr>
              <p:cNvSpPr/>
              <p:nvPr/>
            </p:nvSpPr>
            <p:spPr>
              <a:xfrm>
                <a:off x="401494" y="1963539"/>
                <a:ext cx="11360200" cy="600164"/>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a:solidFill>
                    <a:srgbClr val="595959"/>
                  </a:solidFill>
                </a:endParaRPr>
              </a:p>
            </p:txBody>
          </p:sp>
          <p:sp>
            <p:nvSpPr>
              <p:cNvPr id="13" name="Rectangle 12">
                <a:extLst>
                  <a:ext uri="{FF2B5EF4-FFF2-40B4-BE49-F238E27FC236}">
                    <a16:creationId xmlns:a16="http://schemas.microsoft.com/office/drawing/2014/main" id="{9373483D-3E47-4020-88DF-5F636C3670B1}"/>
                  </a:ext>
                </a:extLst>
              </p:cNvPr>
              <p:cNvSpPr/>
              <p:nvPr/>
            </p:nvSpPr>
            <p:spPr>
              <a:xfrm>
                <a:off x="319177" y="1701929"/>
                <a:ext cx="7053173" cy="235604"/>
              </a:xfrm>
              <a:prstGeom prst="rect">
                <a:avLst/>
              </a:prstGeom>
            </p:spPr>
            <p:txBody>
              <a:bodyPr wrap="square">
                <a:spAutoFit/>
              </a:bodyPr>
              <a:lstStyle/>
              <a:p>
                <a:r>
                  <a:rPr lang="en-GB" sz="1100">
                    <a:solidFill>
                      <a:srgbClr val="595959"/>
                    </a:solidFill>
                  </a:rPr>
                  <a:t>2. What other courses have you chosen to study at Key Stage 5, and what made you choose this combination?</a:t>
                </a:r>
              </a:p>
            </p:txBody>
          </p:sp>
        </p:grpSp>
        <p:grpSp>
          <p:nvGrpSpPr>
            <p:cNvPr id="14" name="Group 13">
              <a:extLst>
                <a:ext uri="{FF2B5EF4-FFF2-40B4-BE49-F238E27FC236}">
                  <a16:creationId xmlns:a16="http://schemas.microsoft.com/office/drawing/2014/main" id="{C7EE176D-F113-4082-AC67-71078F44D4B6}"/>
                </a:ext>
              </a:extLst>
            </p:cNvPr>
            <p:cNvGrpSpPr/>
            <p:nvPr/>
          </p:nvGrpSpPr>
          <p:grpSpPr>
            <a:xfrm>
              <a:off x="319178" y="3557739"/>
              <a:ext cx="11442516" cy="861774"/>
              <a:chOff x="319178" y="1701929"/>
              <a:chExt cx="11442516" cy="861774"/>
            </a:xfrm>
          </p:grpSpPr>
          <p:sp>
            <p:nvSpPr>
              <p:cNvPr id="15" name="Rectangle 14">
                <a:extLst>
                  <a:ext uri="{FF2B5EF4-FFF2-40B4-BE49-F238E27FC236}">
                    <a16:creationId xmlns:a16="http://schemas.microsoft.com/office/drawing/2014/main" id="{5DA5E77D-53B1-4563-9E60-3B2F0AB8B0F9}"/>
                  </a:ext>
                </a:extLst>
              </p:cNvPr>
              <p:cNvSpPr/>
              <p:nvPr/>
            </p:nvSpPr>
            <p:spPr>
              <a:xfrm>
                <a:off x="401494" y="1963539"/>
                <a:ext cx="11360200" cy="600164"/>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a:solidFill>
                    <a:srgbClr val="595959"/>
                  </a:solidFill>
                </a:endParaRPr>
              </a:p>
            </p:txBody>
          </p:sp>
          <p:sp>
            <p:nvSpPr>
              <p:cNvPr id="16" name="Rectangle 15">
                <a:extLst>
                  <a:ext uri="{FF2B5EF4-FFF2-40B4-BE49-F238E27FC236}">
                    <a16:creationId xmlns:a16="http://schemas.microsoft.com/office/drawing/2014/main" id="{6333C293-A82A-46DC-A7F9-DE3D848E15E3}"/>
                  </a:ext>
                </a:extLst>
              </p:cNvPr>
              <p:cNvSpPr/>
              <p:nvPr/>
            </p:nvSpPr>
            <p:spPr>
              <a:xfrm>
                <a:off x="319178" y="1701929"/>
                <a:ext cx="6096000" cy="235604"/>
              </a:xfrm>
              <a:prstGeom prst="rect">
                <a:avLst/>
              </a:prstGeom>
            </p:spPr>
            <p:txBody>
              <a:bodyPr>
                <a:spAutoFit/>
              </a:bodyPr>
              <a:lstStyle/>
              <a:p>
                <a:r>
                  <a:rPr lang="en-GB" sz="1100">
                    <a:solidFill>
                      <a:srgbClr val="595959"/>
                    </a:solidFill>
                  </a:rPr>
                  <a:t>3. What are you hoping to achieve from studying Computer Science?</a:t>
                </a:r>
              </a:p>
            </p:txBody>
          </p:sp>
        </p:grpSp>
        <p:grpSp>
          <p:nvGrpSpPr>
            <p:cNvPr id="17" name="Group 16">
              <a:extLst>
                <a:ext uri="{FF2B5EF4-FFF2-40B4-BE49-F238E27FC236}">
                  <a16:creationId xmlns:a16="http://schemas.microsoft.com/office/drawing/2014/main" id="{26308E0C-6068-4A99-AC86-03BE7F64F2DA}"/>
                </a:ext>
              </a:extLst>
            </p:cNvPr>
            <p:cNvGrpSpPr/>
            <p:nvPr/>
          </p:nvGrpSpPr>
          <p:grpSpPr>
            <a:xfrm>
              <a:off x="319177" y="4480459"/>
              <a:ext cx="11442517" cy="861774"/>
              <a:chOff x="319177" y="1701929"/>
              <a:chExt cx="11442517" cy="861774"/>
            </a:xfrm>
          </p:grpSpPr>
          <p:sp>
            <p:nvSpPr>
              <p:cNvPr id="18" name="Rectangle 17">
                <a:extLst>
                  <a:ext uri="{FF2B5EF4-FFF2-40B4-BE49-F238E27FC236}">
                    <a16:creationId xmlns:a16="http://schemas.microsoft.com/office/drawing/2014/main" id="{FB37A45C-27D5-4DCD-AC3F-0EF63CEB5DCA}"/>
                  </a:ext>
                </a:extLst>
              </p:cNvPr>
              <p:cNvSpPr/>
              <p:nvPr/>
            </p:nvSpPr>
            <p:spPr>
              <a:xfrm>
                <a:off x="401494" y="1963539"/>
                <a:ext cx="11360200" cy="600164"/>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a:solidFill>
                    <a:srgbClr val="595959"/>
                  </a:solidFill>
                </a:endParaRPr>
              </a:p>
            </p:txBody>
          </p:sp>
          <p:sp>
            <p:nvSpPr>
              <p:cNvPr id="19" name="Rectangle 18">
                <a:extLst>
                  <a:ext uri="{FF2B5EF4-FFF2-40B4-BE49-F238E27FC236}">
                    <a16:creationId xmlns:a16="http://schemas.microsoft.com/office/drawing/2014/main" id="{D5252ED4-920D-47C1-A716-9DB40B5774B8}"/>
                  </a:ext>
                </a:extLst>
              </p:cNvPr>
              <p:cNvSpPr/>
              <p:nvPr/>
            </p:nvSpPr>
            <p:spPr>
              <a:xfrm>
                <a:off x="319177" y="1701929"/>
                <a:ext cx="9633421" cy="235604"/>
              </a:xfrm>
              <a:prstGeom prst="rect">
                <a:avLst/>
              </a:prstGeom>
            </p:spPr>
            <p:txBody>
              <a:bodyPr wrap="square">
                <a:spAutoFit/>
              </a:bodyPr>
              <a:lstStyle/>
              <a:p>
                <a:r>
                  <a:rPr lang="en-GB" sz="1100">
                    <a:solidFill>
                      <a:srgbClr val="595959"/>
                    </a:solidFill>
                  </a:rPr>
                  <a:t>4. How would you describe yourself as a learner at GCSE?  What skills where you good at, what areas would you like to improve on? </a:t>
                </a:r>
              </a:p>
            </p:txBody>
          </p:sp>
        </p:grpSp>
        <p:grpSp>
          <p:nvGrpSpPr>
            <p:cNvPr id="20" name="Group 19">
              <a:extLst>
                <a:ext uri="{FF2B5EF4-FFF2-40B4-BE49-F238E27FC236}">
                  <a16:creationId xmlns:a16="http://schemas.microsoft.com/office/drawing/2014/main" id="{3C7ECC1C-A0B3-475B-9587-3864FFCF5077}"/>
                </a:ext>
              </a:extLst>
            </p:cNvPr>
            <p:cNvGrpSpPr/>
            <p:nvPr/>
          </p:nvGrpSpPr>
          <p:grpSpPr>
            <a:xfrm>
              <a:off x="319177" y="5403179"/>
              <a:ext cx="11442517" cy="861774"/>
              <a:chOff x="319177" y="1701929"/>
              <a:chExt cx="11442517" cy="861774"/>
            </a:xfrm>
          </p:grpSpPr>
          <p:sp>
            <p:nvSpPr>
              <p:cNvPr id="21" name="Rectangle 20">
                <a:extLst>
                  <a:ext uri="{FF2B5EF4-FFF2-40B4-BE49-F238E27FC236}">
                    <a16:creationId xmlns:a16="http://schemas.microsoft.com/office/drawing/2014/main" id="{F95BD90C-ADC2-4A52-B299-0857E4D238F0}"/>
                  </a:ext>
                </a:extLst>
              </p:cNvPr>
              <p:cNvSpPr/>
              <p:nvPr/>
            </p:nvSpPr>
            <p:spPr>
              <a:xfrm>
                <a:off x="401494" y="1963539"/>
                <a:ext cx="11360200" cy="600164"/>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a:solidFill>
                    <a:srgbClr val="595959"/>
                  </a:solidFill>
                </a:endParaRPr>
              </a:p>
            </p:txBody>
          </p:sp>
          <p:sp>
            <p:nvSpPr>
              <p:cNvPr id="22" name="Rectangle 21">
                <a:extLst>
                  <a:ext uri="{FF2B5EF4-FFF2-40B4-BE49-F238E27FC236}">
                    <a16:creationId xmlns:a16="http://schemas.microsoft.com/office/drawing/2014/main" id="{20AC24C6-9202-4D2A-A6EF-106FCD845543}"/>
                  </a:ext>
                </a:extLst>
              </p:cNvPr>
              <p:cNvSpPr/>
              <p:nvPr/>
            </p:nvSpPr>
            <p:spPr>
              <a:xfrm>
                <a:off x="319177" y="1701929"/>
                <a:ext cx="9633421" cy="235604"/>
              </a:xfrm>
              <a:prstGeom prst="rect">
                <a:avLst/>
              </a:prstGeom>
            </p:spPr>
            <p:txBody>
              <a:bodyPr wrap="square">
                <a:spAutoFit/>
              </a:bodyPr>
              <a:lstStyle/>
              <a:p>
                <a:r>
                  <a:rPr lang="en-GB" sz="1100">
                    <a:solidFill>
                      <a:srgbClr val="595959"/>
                    </a:solidFill>
                  </a:rPr>
                  <a:t>5. What are your other hobbies and interests outside of school? Anything related to Computing?</a:t>
                </a:r>
              </a:p>
            </p:txBody>
          </p:sp>
        </p:grpSp>
      </p:gr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a:solidFill>
                  <a:srgbClr val="595959"/>
                </a:solidFill>
                <a:latin typeface="Century Gothic" panose="020B0502020202020204" pitchFamily="34" charset="0"/>
              </a:rPr>
              <a:t>“Tell me about yourself”</a:t>
            </a:r>
          </a:p>
        </p:txBody>
      </p:sp>
    </p:spTree>
    <p:extLst>
      <p:ext uri="{BB962C8B-B14F-4D97-AF65-F5344CB8AC3E}">
        <p14:creationId xmlns:p14="http://schemas.microsoft.com/office/powerpoint/2010/main" val="1600627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a:solidFill>
                  <a:srgbClr val="595959"/>
                </a:solidFill>
                <a:latin typeface="Century Gothic" panose="020B0502020202020204" pitchFamily="34" charset="0"/>
              </a:rPr>
              <a:t>Expected time to complete: 1½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chemeClr val="tx2"/>
                </a:solidFill>
                <a:latin typeface="Century Gothic"/>
              </a:rPr>
              <a:t>2</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a:solidFill>
                  <a:srgbClr val="595959"/>
                </a:solidFill>
                <a:latin typeface="+mj-lt"/>
              </a:rPr>
              <a:t>The Cornell method of note taking</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a:solidFill>
                  <a:srgbClr val="595959"/>
                </a:solidFill>
                <a:latin typeface="Century Gothic" panose="020B0502020202020204" pitchFamily="34" charset="0"/>
              </a:rPr>
              <a:t>Note taking practice task</a:t>
            </a:r>
          </a:p>
        </p:txBody>
      </p:sp>
      <p:sp>
        <p:nvSpPr>
          <p:cNvPr id="19" name="TextBox 18">
            <a:extLst>
              <a:ext uri="{FF2B5EF4-FFF2-40B4-BE49-F238E27FC236}">
                <a16:creationId xmlns:a16="http://schemas.microsoft.com/office/drawing/2014/main" id="{DACF8DB8-384B-49F8-A217-6AB7F6BF2D13}"/>
              </a:ext>
            </a:extLst>
          </p:cNvPr>
          <p:cNvSpPr txBox="1"/>
          <p:nvPr/>
        </p:nvSpPr>
        <p:spPr>
          <a:xfrm>
            <a:off x="319178" y="1417038"/>
            <a:ext cx="7453222" cy="5439951"/>
          </a:xfrm>
          <a:prstGeom prst="rect">
            <a:avLst/>
          </a:prstGeom>
          <a:noFill/>
        </p:spPr>
        <p:txBody>
          <a:bodyPr wrap="square" rtlCol="0">
            <a:spAutoFit/>
          </a:bodyPr>
          <a:lstStyle/>
          <a:p>
            <a:r>
              <a:rPr lang="en-GB" sz="1100">
                <a:solidFill>
                  <a:srgbClr val="595959"/>
                </a:solidFill>
              </a:rPr>
              <a:t>The expectation to do independent research at A Level will increase dramatically from GCSE.</a:t>
            </a:r>
          </a:p>
          <a:p>
            <a:endParaRPr lang="en-GB" sz="1100">
              <a:solidFill>
                <a:srgbClr val="595959"/>
              </a:solidFill>
            </a:endParaRPr>
          </a:p>
          <a:p>
            <a:r>
              <a:rPr lang="en-GB" sz="1100">
                <a:solidFill>
                  <a:srgbClr val="595959"/>
                </a:solidFill>
              </a:rPr>
              <a:t>There is a real skill to taking decent notes outside of lesson which are of value.   Research has proven that one of the most effective methods is the “Cornell” note taking method.</a:t>
            </a:r>
          </a:p>
          <a:p>
            <a:endParaRPr lang="en-GB" sz="1100">
              <a:solidFill>
                <a:srgbClr val="595959"/>
              </a:solidFill>
            </a:endParaRPr>
          </a:p>
          <a:p>
            <a:pPr marL="228600" indent="-228600">
              <a:buFont typeface="+mj-lt"/>
              <a:buAutoNum type="arabicPeriod"/>
            </a:pPr>
            <a:r>
              <a:rPr lang="en-GB" sz="1100">
                <a:solidFill>
                  <a:srgbClr val="595959"/>
                </a:solidFill>
              </a:rPr>
              <a:t>To start download the “Cornell note taking template” from Craig n Dave: </a:t>
            </a:r>
          </a:p>
          <a:p>
            <a:pPr marL="685800" lvl="1" indent="-228600">
              <a:buFont typeface="Arial" panose="020B0604020202020204" pitchFamily="34" charset="0"/>
              <a:buChar char="•"/>
            </a:pPr>
            <a:r>
              <a:rPr lang="en-GB" sz="1100">
                <a:solidFill>
                  <a:srgbClr val="595959"/>
                </a:solidFill>
                <a:hlinkClick r:id="rId3">
                  <a:extLst>
                    <a:ext uri="{A12FA001-AC4F-418D-AE19-62706E023703}">
                      <ahyp:hlinkClr xmlns:ahyp="http://schemas.microsoft.com/office/drawing/2018/hyperlinkcolor" val="tx"/>
                    </a:ext>
                  </a:extLst>
                </a:hlinkClick>
              </a:rPr>
              <a:t>https://craigndave.org/product/cornell-note-taking-template/</a:t>
            </a:r>
            <a:endParaRPr lang="en-GB" sz="1100">
              <a:solidFill>
                <a:srgbClr val="595959"/>
              </a:solidFill>
            </a:endParaRPr>
          </a:p>
          <a:p>
            <a:pPr lvl="1"/>
            <a:endParaRPr lang="en-GB" sz="1100">
              <a:solidFill>
                <a:srgbClr val="595959"/>
              </a:solidFill>
            </a:endParaRPr>
          </a:p>
          <a:p>
            <a:pPr marL="228600" indent="-228600">
              <a:buFont typeface="+mj-lt"/>
              <a:buAutoNum type="arabicPeriod"/>
            </a:pPr>
            <a:r>
              <a:rPr lang="en-GB" sz="1100">
                <a:solidFill>
                  <a:srgbClr val="595959"/>
                </a:solidFill>
              </a:rPr>
              <a:t>Pick any two of the following videos from Craig ‘n’ Dave:</a:t>
            </a:r>
          </a:p>
          <a:p>
            <a:pPr marL="685800" lvl="1" indent="-228600">
              <a:buFont typeface="Arial" panose="020B0604020202020204" pitchFamily="34" charset="0"/>
              <a:buChar char="•"/>
            </a:pPr>
            <a:r>
              <a:rPr lang="en-GB" sz="1050">
                <a:solidFill>
                  <a:srgbClr val="595959"/>
                </a:solidFill>
              </a:rPr>
              <a:t>AQA: </a:t>
            </a:r>
            <a:r>
              <a:rPr lang="en-GB" sz="1050">
                <a:solidFill>
                  <a:srgbClr val="595959"/>
                </a:solidFill>
                <a:hlinkClick r:id="rId4">
                  <a:extLst>
                    <a:ext uri="{A12FA001-AC4F-418D-AE19-62706E023703}">
                      <ahyp:hlinkClr xmlns:ahyp="http://schemas.microsoft.com/office/drawing/2018/hyperlinkcolor" val="tx"/>
                    </a:ext>
                  </a:extLst>
                </a:hlinkClick>
              </a:rPr>
              <a:t>https://student.craigndave.org/videos/aqa-alevel-slr06-procedural-functional-data-abstraction</a:t>
            </a:r>
            <a:r>
              <a:rPr lang="en-GB" sz="1050">
                <a:solidFill>
                  <a:srgbClr val="595959"/>
                </a:solidFill>
              </a:rPr>
              <a:t> </a:t>
            </a:r>
          </a:p>
          <a:p>
            <a:pPr marL="685800" lvl="1" indent="-228600">
              <a:buFont typeface="Arial" panose="020B0604020202020204" pitchFamily="34" charset="0"/>
              <a:buChar char="•"/>
            </a:pPr>
            <a:r>
              <a:rPr lang="en-GB" sz="1050">
                <a:solidFill>
                  <a:srgbClr val="595959"/>
                </a:solidFill>
              </a:rPr>
              <a:t>AQA: </a:t>
            </a:r>
            <a:r>
              <a:rPr lang="en-GB" sz="1050">
                <a:solidFill>
                  <a:srgbClr val="595959"/>
                </a:solidFill>
                <a:hlinkClick r:id="rId5">
                  <a:extLst>
                    <a:ext uri="{A12FA001-AC4F-418D-AE19-62706E023703}">
                      <ahyp:hlinkClr xmlns:ahyp="http://schemas.microsoft.com/office/drawing/2018/hyperlinkcolor" val="tx"/>
                    </a:ext>
                  </a:extLst>
                </a:hlinkClick>
              </a:rPr>
              <a:t>https://student.craigndave.org/videos/aqa-alevel-slr13-sample-resolution-and-rate</a:t>
            </a:r>
            <a:r>
              <a:rPr lang="en-GB" sz="1050">
                <a:solidFill>
                  <a:srgbClr val="595959"/>
                </a:solidFill>
              </a:rPr>
              <a:t> </a:t>
            </a:r>
          </a:p>
          <a:p>
            <a:pPr marL="685800" lvl="1" indent="-228600">
              <a:buFont typeface="Arial" panose="020B0604020202020204" pitchFamily="34" charset="0"/>
              <a:buChar char="•"/>
            </a:pPr>
            <a:r>
              <a:rPr lang="en-GB" sz="1050">
                <a:solidFill>
                  <a:srgbClr val="595959"/>
                </a:solidFill>
              </a:rPr>
              <a:t>AQA: </a:t>
            </a:r>
            <a:r>
              <a:rPr lang="en-GB" sz="1050">
                <a:solidFill>
                  <a:srgbClr val="595959"/>
                </a:solidFill>
                <a:hlinkClick r:id="rId6">
                  <a:extLst>
                    <a:ext uri="{A12FA001-AC4F-418D-AE19-62706E023703}">
                      <ahyp:hlinkClr xmlns:ahyp="http://schemas.microsoft.com/office/drawing/2018/hyperlinkcolor" val="tx"/>
                    </a:ext>
                  </a:extLst>
                </a:hlinkClick>
              </a:rPr>
              <a:t>https://student.craigndave.org/videos/aqa-alevel-slr13-encryption-vernam-cipher</a:t>
            </a:r>
            <a:r>
              <a:rPr lang="en-GB" sz="1050">
                <a:solidFill>
                  <a:srgbClr val="595959"/>
                </a:solidFill>
              </a:rPr>
              <a:t> </a:t>
            </a:r>
          </a:p>
          <a:p>
            <a:pPr marL="685800" lvl="1" indent="-228600">
              <a:buFont typeface="Arial" panose="020B0604020202020204" pitchFamily="34" charset="0"/>
              <a:buChar char="•"/>
            </a:pPr>
            <a:r>
              <a:rPr lang="en-GB" sz="1050">
                <a:solidFill>
                  <a:srgbClr val="595959"/>
                </a:solidFill>
              </a:rPr>
              <a:t>AQA: </a:t>
            </a:r>
            <a:r>
              <a:rPr lang="en-GB" sz="1050">
                <a:solidFill>
                  <a:srgbClr val="595959"/>
                </a:solidFill>
                <a:hlinkClick r:id="rId7">
                  <a:extLst>
                    <a:ext uri="{A12FA001-AC4F-418D-AE19-62706E023703}">
                      <ahyp:hlinkClr xmlns:ahyp="http://schemas.microsoft.com/office/drawing/2018/hyperlinkcolor" val="tx"/>
                    </a:ext>
                  </a:extLst>
                </a:hlinkClick>
              </a:rPr>
              <a:t>https://student.craigndave.org/videos/aqa-alevel-slr20-bit-rate-baud-rate-bandwidth-and-latency</a:t>
            </a:r>
            <a:r>
              <a:rPr lang="en-GB" sz="1050">
                <a:solidFill>
                  <a:srgbClr val="595959"/>
                </a:solidFill>
              </a:rPr>
              <a:t> </a:t>
            </a:r>
          </a:p>
          <a:p>
            <a:pPr marL="685800" lvl="1" indent="-228600">
              <a:buFont typeface="Arial" panose="020B0604020202020204" pitchFamily="34" charset="0"/>
              <a:buChar char="•"/>
            </a:pPr>
            <a:r>
              <a:rPr lang="en-GB" sz="1050">
                <a:solidFill>
                  <a:srgbClr val="595959"/>
                </a:solidFill>
              </a:rPr>
              <a:t>OCR: </a:t>
            </a:r>
            <a:r>
              <a:rPr lang="en-GB" sz="1050">
                <a:solidFill>
                  <a:srgbClr val="595959"/>
                </a:solidFill>
                <a:hlinkClick r:id="rId8">
                  <a:extLst>
                    <a:ext uri="{A12FA001-AC4F-418D-AE19-62706E023703}">
                      <ahyp:hlinkClr xmlns:ahyp="http://schemas.microsoft.com/office/drawing/2018/hyperlinkcolor" val="tx"/>
                    </a:ext>
                  </a:extLst>
                </a:hlinkClick>
              </a:rPr>
              <a:t>https://student.craigndave.org/videos/ocr-alevel-slr01-alu-cu-registers-and-buses</a:t>
            </a:r>
            <a:r>
              <a:rPr lang="en-GB" sz="1050">
                <a:solidFill>
                  <a:srgbClr val="595959"/>
                </a:solidFill>
              </a:rPr>
              <a:t> </a:t>
            </a:r>
          </a:p>
          <a:p>
            <a:pPr marL="685800" lvl="1" indent="-228600">
              <a:buFont typeface="Arial" panose="020B0604020202020204" pitchFamily="34" charset="0"/>
              <a:buChar char="•"/>
            </a:pPr>
            <a:r>
              <a:rPr lang="en-GB" sz="1050">
                <a:solidFill>
                  <a:srgbClr val="595959"/>
                </a:solidFill>
              </a:rPr>
              <a:t>OCR: </a:t>
            </a:r>
            <a:r>
              <a:rPr lang="en-GB" sz="1050">
                <a:solidFill>
                  <a:srgbClr val="595959"/>
                </a:solidFill>
                <a:hlinkClick r:id="rId9">
                  <a:extLst>
                    <a:ext uri="{A12FA001-AC4F-418D-AE19-62706E023703}">
                      <ahyp:hlinkClr xmlns:ahyp="http://schemas.microsoft.com/office/drawing/2018/hyperlinkcolor" val="tx"/>
                    </a:ext>
                  </a:extLst>
                </a:hlinkClick>
              </a:rPr>
              <a:t>https://student.craigndave.org/videos/ocr-alevel-slr04-paging-segmentation-and-virtual-memory</a:t>
            </a:r>
            <a:r>
              <a:rPr lang="en-GB" sz="1050">
                <a:solidFill>
                  <a:srgbClr val="595959"/>
                </a:solidFill>
              </a:rPr>
              <a:t> </a:t>
            </a:r>
          </a:p>
          <a:p>
            <a:pPr marL="685800" lvl="1" indent="-228600">
              <a:buFont typeface="Arial" panose="020B0604020202020204" pitchFamily="34" charset="0"/>
              <a:buChar char="•"/>
            </a:pPr>
            <a:r>
              <a:rPr lang="en-GB" sz="1050">
                <a:solidFill>
                  <a:srgbClr val="595959"/>
                </a:solidFill>
              </a:rPr>
              <a:t>OCR: </a:t>
            </a:r>
            <a:r>
              <a:rPr lang="en-GB" sz="1050">
                <a:solidFill>
                  <a:srgbClr val="595959"/>
                </a:solidFill>
                <a:hlinkClick r:id="rId10">
                  <a:extLst>
                    <a:ext uri="{A12FA001-AC4F-418D-AE19-62706E023703}">
                      <ahyp:hlinkClr xmlns:ahyp="http://schemas.microsoft.com/office/drawing/2018/hyperlinkcolor" val="tx"/>
                    </a:ext>
                  </a:extLst>
                </a:hlinkClick>
              </a:rPr>
              <a:t>https://student.craigndave.org/videos/ocr-alevel-slr05-stages-of-compilation</a:t>
            </a:r>
            <a:r>
              <a:rPr lang="en-GB" sz="1050">
                <a:solidFill>
                  <a:srgbClr val="595959"/>
                </a:solidFill>
              </a:rPr>
              <a:t> </a:t>
            </a:r>
          </a:p>
          <a:p>
            <a:pPr marL="685800" lvl="1" indent="-228600">
              <a:buFont typeface="Arial" panose="020B0604020202020204" pitchFamily="34" charset="0"/>
              <a:buChar char="•"/>
            </a:pPr>
            <a:r>
              <a:rPr lang="en-GB" sz="1050">
                <a:solidFill>
                  <a:srgbClr val="595959"/>
                </a:solidFill>
              </a:rPr>
              <a:t>OCR: </a:t>
            </a:r>
            <a:r>
              <a:rPr lang="en-GB" sz="1050">
                <a:solidFill>
                  <a:srgbClr val="595959"/>
                </a:solidFill>
                <a:hlinkClick r:id="rId11">
                  <a:extLst>
                    <a:ext uri="{A12FA001-AC4F-418D-AE19-62706E023703}">
                      <ahyp:hlinkClr xmlns:ahyp="http://schemas.microsoft.com/office/drawing/2018/hyperlinkcolor" val="tx"/>
                    </a:ext>
                  </a:extLst>
                </a:hlinkClick>
              </a:rPr>
              <a:t>https://student.craigndave.org/videos/ocr-alevel-slr14-data-structures-part-2-graphs</a:t>
            </a:r>
            <a:r>
              <a:rPr lang="en-GB" sz="1050">
                <a:solidFill>
                  <a:srgbClr val="595959"/>
                </a:solidFill>
              </a:rPr>
              <a:t> </a:t>
            </a:r>
          </a:p>
          <a:p>
            <a:pPr marL="685800" lvl="1" indent="-228600">
              <a:buFont typeface="Arial" panose="020B0604020202020204" pitchFamily="34" charset="0"/>
              <a:buChar char="•"/>
            </a:pPr>
            <a:endParaRPr lang="en-GB" sz="1050">
              <a:solidFill>
                <a:srgbClr val="595959"/>
              </a:solidFill>
            </a:endParaRPr>
          </a:p>
          <a:p>
            <a:pPr marL="228600" indent="-228600">
              <a:buFont typeface="+mj-lt"/>
              <a:buAutoNum type="arabicPeriod"/>
            </a:pPr>
            <a:r>
              <a:rPr lang="en-GB" sz="1100">
                <a:solidFill>
                  <a:srgbClr val="595959"/>
                </a:solidFill>
              </a:rPr>
              <a:t>Write the title of the video and its topic in the top boxes (use a different sheet for each video).</a:t>
            </a:r>
          </a:p>
          <a:p>
            <a:pPr marL="228600" indent="-228600">
              <a:buFont typeface="+mj-lt"/>
              <a:buAutoNum type="arabicPeriod"/>
            </a:pPr>
            <a:endParaRPr lang="en-GB" sz="1100">
              <a:solidFill>
                <a:srgbClr val="595959"/>
              </a:solidFill>
            </a:endParaRPr>
          </a:p>
          <a:p>
            <a:pPr marL="228600" indent="-228600">
              <a:buFont typeface="+mj-lt"/>
              <a:buAutoNum type="arabicPeriod"/>
            </a:pPr>
            <a:r>
              <a:rPr lang="en-GB" sz="1100">
                <a:solidFill>
                  <a:srgbClr val="595959"/>
                </a:solidFill>
              </a:rPr>
              <a:t>In the main “Notes” section, write notes from the video.   You can do this in any way you like, a suggestion might be to rewind slightly when the canvas changes, thinking carefully about what was important in the previous few minutes.</a:t>
            </a:r>
          </a:p>
          <a:p>
            <a:pPr marL="228600" indent="-228600">
              <a:buFont typeface="+mj-lt"/>
              <a:buAutoNum type="arabicPeriod"/>
            </a:pPr>
            <a:endParaRPr lang="en-GB" sz="1100">
              <a:solidFill>
                <a:srgbClr val="595959"/>
              </a:solidFill>
            </a:endParaRPr>
          </a:p>
          <a:p>
            <a:pPr marL="228600" indent="-228600">
              <a:buFont typeface="+mj-lt"/>
              <a:buAutoNum type="arabicPeriod"/>
            </a:pPr>
            <a:r>
              <a:rPr lang="en-GB" sz="1100">
                <a:solidFill>
                  <a:srgbClr val="595959"/>
                </a:solidFill>
              </a:rPr>
              <a:t>Having recorded the notes, review them:</a:t>
            </a:r>
          </a:p>
          <a:p>
            <a:pPr marL="685800" lvl="1" indent="-228600">
              <a:buFont typeface="Arial" panose="020B0604020202020204" pitchFamily="34" charset="0"/>
              <a:buChar char="•"/>
            </a:pPr>
            <a:r>
              <a:rPr lang="en-GB" sz="1100">
                <a:solidFill>
                  <a:srgbClr val="595959"/>
                </a:solidFill>
              </a:rPr>
              <a:t>Turn each part into a question in the section on the left.  </a:t>
            </a:r>
          </a:p>
          <a:p>
            <a:pPr marL="685800" lvl="1" indent="-228600">
              <a:buFont typeface="Arial" panose="020B0604020202020204" pitchFamily="34" charset="0"/>
              <a:buChar char="•"/>
            </a:pPr>
            <a:r>
              <a:rPr lang="en-GB" sz="1100">
                <a:solidFill>
                  <a:srgbClr val="595959"/>
                </a:solidFill>
              </a:rPr>
              <a:t>For example, the notes may say, “The value of the program counter is passed to the memory address register”.  </a:t>
            </a:r>
          </a:p>
          <a:p>
            <a:pPr marL="685800" lvl="1" indent="-228600">
              <a:buFont typeface="Arial" panose="020B0604020202020204" pitchFamily="34" charset="0"/>
              <a:buChar char="•"/>
            </a:pPr>
            <a:r>
              <a:rPr lang="en-GB" sz="1100">
                <a:solidFill>
                  <a:srgbClr val="595959"/>
                </a:solidFill>
              </a:rPr>
              <a:t>The question then becomes, “which register is the value of the program counter passed to?”  </a:t>
            </a:r>
          </a:p>
          <a:p>
            <a:pPr marL="685800" lvl="1" indent="-228600">
              <a:buFont typeface="Arial" panose="020B0604020202020204" pitchFamily="34" charset="0"/>
              <a:buChar char="•"/>
            </a:pPr>
            <a:r>
              <a:rPr lang="en-GB" sz="1100">
                <a:solidFill>
                  <a:srgbClr val="595959"/>
                </a:solidFill>
              </a:rPr>
              <a:t>Sometimes these questions are easy, and at times they are more difficult to write.  </a:t>
            </a:r>
          </a:p>
          <a:p>
            <a:pPr marL="685800" lvl="1" indent="-228600">
              <a:buFont typeface="Arial" panose="020B0604020202020204" pitchFamily="34" charset="0"/>
              <a:buChar char="•"/>
            </a:pPr>
            <a:r>
              <a:rPr lang="en-GB" sz="1100">
                <a:solidFill>
                  <a:srgbClr val="595959"/>
                </a:solidFill>
              </a:rPr>
              <a:t>There may also be more than one valid question. </a:t>
            </a:r>
          </a:p>
          <a:p>
            <a:pPr marL="685800" lvl="1" indent="-228600">
              <a:buFont typeface="Arial" panose="020B0604020202020204" pitchFamily="34" charset="0"/>
              <a:buChar char="•"/>
            </a:pPr>
            <a:r>
              <a:rPr lang="en-GB" sz="1100">
                <a:solidFill>
                  <a:srgbClr val="595959"/>
                </a:solidFill>
              </a:rPr>
              <a:t>You will need to decide for yourself which are the most appropriate questions for revision.</a:t>
            </a:r>
          </a:p>
          <a:p>
            <a:pPr marL="228600" indent="-228600">
              <a:buFont typeface="+mj-lt"/>
              <a:buAutoNum type="arabicPeriod"/>
            </a:pPr>
            <a:endParaRPr lang="en-GB" sz="1100">
              <a:solidFill>
                <a:srgbClr val="595959"/>
              </a:solidFill>
            </a:endParaRPr>
          </a:p>
          <a:p>
            <a:pPr marL="228600" indent="-228600">
              <a:buFont typeface="+mj-lt"/>
              <a:buAutoNum type="arabicPeriod"/>
            </a:pPr>
            <a:r>
              <a:rPr lang="en-GB" sz="1100">
                <a:solidFill>
                  <a:srgbClr val="595959"/>
                </a:solidFill>
              </a:rPr>
              <a:t>Finally pull out all the key words and their definitions words the notes and list them in the bottom section.  </a:t>
            </a:r>
          </a:p>
        </p:txBody>
      </p:sp>
      <p:pic>
        <p:nvPicPr>
          <p:cNvPr id="20" name="Picture 19" descr="A screenshot of a cell phone&#10;&#10;Description automatically generated">
            <a:extLst>
              <a:ext uri="{FF2B5EF4-FFF2-40B4-BE49-F238E27FC236}">
                <a16:creationId xmlns:a16="http://schemas.microsoft.com/office/drawing/2014/main" id="{1D936CE3-4834-4C39-822E-AFE9A8A653D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69550">
            <a:off x="8127683" y="1298502"/>
            <a:ext cx="3564507" cy="529496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86827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a:solidFill>
                  <a:srgbClr val="595959"/>
                </a:solidFill>
                <a:latin typeface="Century Gothic" panose="020B0502020202020204" pitchFamily="34" charset="0"/>
              </a:rPr>
              <a:t>Expected time to complete: 1½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chemeClr val="tx2"/>
                </a:solidFill>
                <a:latin typeface="Century Gothic"/>
              </a:rPr>
              <a:t>2</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The Cornell method of note taking: Topic 1</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a:solidFill>
                  <a:srgbClr val="595959"/>
                </a:solidFill>
                <a:latin typeface="Century Gothic" panose="020B0502020202020204" pitchFamily="34" charset="0"/>
              </a:rPr>
              <a:t>Note taking practice task</a:t>
            </a:r>
          </a:p>
        </p:txBody>
      </p:sp>
      <p:graphicFrame>
        <p:nvGraphicFramePr>
          <p:cNvPr id="2" name="Table 1"/>
          <p:cNvGraphicFramePr>
            <a:graphicFrameLocks noGrp="1"/>
          </p:cNvGraphicFramePr>
          <p:nvPr>
            <p:extLst>
              <p:ext uri="{D42A27DB-BD31-4B8C-83A1-F6EECF244321}">
                <p14:modId xmlns:p14="http://schemas.microsoft.com/office/powerpoint/2010/main" val="1262579399"/>
              </p:ext>
            </p:extLst>
          </p:nvPr>
        </p:nvGraphicFramePr>
        <p:xfrm>
          <a:off x="319177" y="1464084"/>
          <a:ext cx="11439685" cy="5237032"/>
        </p:xfrm>
        <a:graphic>
          <a:graphicData uri="http://schemas.openxmlformats.org/drawingml/2006/table">
            <a:tbl>
              <a:tblPr firstRow="1" bandRow="1">
                <a:tableStyleId>{5C22544A-7EE6-4342-B048-85BDC9FD1C3A}</a:tableStyleId>
              </a:tblPr>
              <a:tblGrid>
                <a:gridCol w="3813228">
                  <a:extLst>
                    <a:ext uri="{9D8B030D-6E8A-4147-A177-3AD203B41FA5}">
                      <a16:colId xmlns:a16="http://schemas.microsoft.com/office/drawing/2014/main" val="280356276"/>
                    </a:ext>
                  </a:extLst>
                </a:gridCol>
                <a:gridCol w="7626457">
                  <a:extLst>
                    <a:ext uri="{9D8B030D-6E8A-4147-A177-3AD203B41FA5}">
                      <a16:colId xmlns:a16="http://schemas.microsoft.com/office/drawing/2014/main" val="3755808114"/>
                    </a:ext>
                  </a:extLst>
                </a:gridCol>
              </a:tblGrid>
              <a:tr h="421698">
                <a:tc>
                  <a:txBody>
                    <a:bodyPr/>
                    <a:lstStyle/>
                    <a:p>
                      <a:r>
                        <a:rPr lang="en-US" b="0" dirty="0">
                          <a:solidFill>
                            <a:srgbClr val="000000"/>
                          </a:solidFill>
                        </a:rPr>
                        <a:t>VIDEO/S</a:t>
                      </a:r>
                      <a:r>
                        <a:rPr lang="en-US" b="0" baseline="0" dirty="0">
                          <a:solidFill>
                            <a:srgbClr val="000000"/>
                          </a:solidFill>
                        </a:rPr>
                        <a:t> TITLE:</a:t>
                      </a:r>
                      <a:endParaRPr lang="en-GB" b="0" dirty="0">
                        <a:solidFill>
                          <a:srgbClr val="000000"/>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b="0" dirty="0">
                          <a:solidFill>
                            <a:srgbClr val="000000"/>
                          </a:solidFill>
                        </a:rPr>
                        <a:t>SLR:</a:t>
                      </a:r>
                      <a:endParaRPr lang="en-GB" b="0" dirty="0">
                        <a:solidFill>
                          <a:srgbClr val="000000"/>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8723063"/>
                  </a:ext>
                </a:extLst>
              </a:tr>
              <a:tr h="3761039">
                <a:tc>
                  <a:txBody>
                    <a:bodyPr/>
                    <a:lstStyle/>
                    <a:p>
                      <a:r>
                        <a:rPr lang="en-US" b="0" dirty="0">
                          <a:solidFill>
                            <a:srgbClr val="000000"/>
                          </a:solidFill>
                        </a:rPr>
                        <a:t>QUESTIONS:</a:t>
                      </a:r>
                      <a:endParaRPr lang="en-GB" b="0" dirty="0">
                        <a:solidFill>
                          <a:srgbClr val="000000"/>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b="0" dirty="0">
                          <a:solidFill>
                            <a:srgbClr val="000000"/>
                          </a:solidFill>
                        </a:rPr>
                        <a:t>ANSWERS:</a:t>
                      </a:r>
                      <a:endParaRPr lang="en-GB" b="0" dirty="0">
                        <a:solidFill>
                          <a:srgbClr val="000000"/>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85750803"/>
                  </a:ext>
                </a:extLst>
              </a:tr>
              <a:tr h="1054295">
                <a:tc gridSpan="2">
                  <a:txBody>
                    <a:bodyPr/>
                    <a:lstStyle/>
                    <a:p>
                      <a:r>
                        <a:rPr lang="en-US" b="0" dirty="0">
                          <a:solidFill>
                            <a:srgbClr val="000000"/>
                          </a:solidFill>
                        </a:rPr>
                        <a:t>KEYWORDS:</a:t>
                      </a:r>
                      <a:r>
                        <a:rPr lang="en-US" b="0" baseline="0" dirty="0">
                          <a:solidFill>
                            <a:srgbClr val="000000"/>
                          </a:solidFill>
                        </a:rPr>
                        <a:t> </a:t>
                      </a:r>
                      <a:endParaRPr lang="en-GB" b="0" dirty="0">
                        <a:solidFill>
                          <a:srgbClr val="000000"/>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extLst>
                  <a:ext uri="{0D108BD9-81ED-4DB2-BD59-A6C34878D82A}">
                    <a16:rowId xmlns:a16="http://schemas.microsoft.com/office/drawing/2014/main" val="412428647"/>
                  </a:ext>
                </a:extLst>
              </a:tr>
            </a:tbl>
          </a:graphicData>
        </a:graphic>
      </p:graphicFrame>
    </p:spTree>
    <p:extLst>
      <p:ext uri="{BB962C8B-B14F-4D97-AF65-F5344CB8AC3E}">
        <p14:creationId xmlns:p14="http://schemas.microsoft.com/office/powerpoint/2010/main" val="1180847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a:solidFill>
                  <a:srgbClr val="595959"/>
                </a:solidFill>
                <a:latin typeface="Century Gothic" panose="020B0502020202020204" pitchFamily="34" charset="0"/>
              </a:rPr>
              <a:t>Expected time to complete: 1½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chemeClr val="tx2"/>
                </a:solidFill>
                <a:latin typeface="Century Gothic"/>
              </a:rPr>
              <a:t>2</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The Cornell method of note taking: Topic 2</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a:solidFill>
                  <a:srgbClr val="595959"/>
                </a:solidFill>
                <a:latin typeface="Century Gothic" panose="020B0502020202020204" pitchFamily="34" charset="0"/>
              </a:rPr>
              <a:t>Note taking practice task</a:t>
            </a:r>
          </a:p>
        </p:txBody>
      </p:sp>
      <p:graphicFrame>
        <p:nvGraphicFramePr>
          <p:cNvPr id="2" name="Table 1"/>
          <p:cNvGraphicFramePr>
            <a:graphicFrameLocks noGrp="1"/>
          </p:cNvGraphicFramePr>
          <p:nvPr>
            <p:extLst>
              <p:ext uri="{D42A27DB-BD31-4B8C-83A1-F6EECF244321}">
                <p14:modId xmlns:p14="http://schemas.microsoft.com/office/powerpoint/2010/main" val="1262579399"/>
              </p:ext>
            </p:extLst>
          </p:nvPr>
        </p:nvGraphicFramePr>
        <p:xfrm>
          <a:off x="319177" y="1464084"/>
          <a:ext cx="11439685" cy="5237032"/>
        </p:xfrm>
        <a:graphic>
          <a:graphicData uri="http://schemas.openxmlformats.org/drawingml/2006/table">
            <a:tbl>
              <a:tblPr firstRow="1" bandRow="1">
                <a:tableStyleId>{5C22544A-7EE6-4342-B048-85BDC9FD1C3A}</a:tableStyleId>
              </a:tblPr>
              <a:tblGrid>
                <a:gridCol w="3813228">
                  <a:extLst>
                    <a:ext uri="{9D8B030D-6E8A-4147-A177-3AD203B41FA5}">
                      <a16:colId xmlns:a16="http://schemas.microsoft.com/office/drawing/2014/main" val="280356276"/>
                    </a:ext>
                  </a:extLst>
                </a:gridCol>
                <a:gridCol w="7626457">
                  <a:extLst>
                    <a:ext uri="{9D8B030D-6E8A-4147-A177-3AD203B41FA5}">
                      <a16:colId xmlns:a16="http://schemas.microsoft.com/office/drawing/2014/main" val="3755808114"/>
                    </a:ext>
                  </a:extLst>
                </a:gridCol>
              </a:tblGrid>
              <a:tr h="421698">
                <a:tc>
                  <a:txBody>
                    <a:bodyPr/>
                    <a:lstStyle/>
                    <a:p>
                      <a:r>
                        <a:rPr lang="en-US" b="0" dirty="0">
                          <a:solidFill>
                            <a:srgbClr val="000000"/>
                          </a:solidFill>
                        </a:rPr>
                        <a:t>VIDEO/S</a:t>
                      </a:r>
                      <a:r>
                        <a:rPr lang="en-US" b="0" baseline="0" dirty="0">
                          <a:solidFill>
                            <a:srgbClr val="000000"/>
                          </a:solidFill>
                        </a:rPr>
                        <a:t> TITLE:</a:t>
                      </a:r>
                      <a:endParaRPr lang="en-GB" b="0" dirty="0">
                        <a:solidFill>
                          <a:srgbClr val="000000"/>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b="0" dirty="0">
                          <a:solidFill>
                            <a:srgbClr val="000000"/>
                          </a:solidFill>
                        </a:rPr>
                        <a:t>SLR:</a:t>
                      </a:r>
                      <a:endParaRPr lang="en-GB" b="0" dirty="0">
                        <a:solidFill>
                          <a:srgbClr val="000000"/>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8723063"/>
                  </a:ext>
                </a:extLst>
              </a:tr>
              <a:tr h="3761039">
                <a:tc>
                  <a:txBody>
                    <a:bodyPr/>
                    <a:lstStyle/>
                    <a:p>
                      <a:r>
                        <a:rPr lang="en-US" b="0" dirty="0">
                          <a:solidFill>
                            <a:srgbClr val="000000"/>
                          </a:solidFill>
                        </a:rPr>
                        <a:t>QUESTIONS:</a:t>
                      </a:r>
                      <a:endParaRPr lang="en-GB" b="0" dirty="0">
                        <a:solidFill>
                          <a:srgbClr val="000000"/>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b="0" dirty="0">
                          <a:solidFill>
                            <a:srgbClr val="000000"/>
                          </a:solidFill>
                        </a:rPr>
                        <a:t>ANSWERS:</a:t>
                      </a:r>
                      <a:endParaRPr lang="en-GB" b="0" dirty="0">
                        <a:solidFill>
                          <a:srgbClr val="000000"/>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85750803"/>
                  </a:ext>
                </a:extLst>
              </a:tr>
              <a:tr h="1054295">
                <a:tc gridSpan="2">
                  <a:txBody>
                    <a:bodyPr/>
                    <a:lstStyle/>
                    <a:p>
                      <a:r>
                        <a:rPr lang="en-US" b="0" dirty="0">
                          <a:solidFill>
                            <a:srgbClr val="000000"/>
                          </a:solidFill>
                        </a:rPr>
                        <a:t>KEYWORDS:</a:t>
                      </a:r>
                      <a:r>
                        <a:rPr lang="en-US" b="0" baseline="0" dirty="0">
                          <a:solidFill>
                            <a:srgbClr val="000000"/>
                          </a:solidFill>
                        </a:rPr>
                        <a:t> </a:t>
                      </a:r>
                      <a:endParaRPr lang="en-GB" b="0" dirty="0">
                        <a:solidFill>
                          <a:srgbClr val="000000"/>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extLst>
                  <a:ext uri="{0D108BD9-81ED-4DB2-BD59-A6C34878D82A}">
                    <a16:rowId xmlns:a16="http://schemas.microsoft.com/office/drawing/2014/main" val="412428647"/>
                  </a:ext>
                </a:extLst>
              </a:tr>
            </a:tbl>
          </a:graphicData>
        </a:graphic>
      </p:graphicFrame>
    </p:spTree>
    <p:extLst>
      <p:ext uri="{BB962C8B-B14F-4D97-AF65-F5344CB8AC3E}">
        <p14:creationId xmlns:p14="http://schemas.microsoft.com/office/powerpoint/2010/main" val="559574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a:solidFill>
                  <a:srgbClr val="595959"/>
                </a:solidFill>
                <a:latin typeface="Century Gothic" panose="020B0502020202020204" pitchFamily="34" charset="0"/>
              </a:rPr>
              <a:t>Expected time to complete: 6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3</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a:solidFill>
                  <a:srgbClr val="595959"/>
                </a:solidFill>
                <a:latin typeface="+mj-lt"/>
              </a:rPr>
              <a:t>Programming basics</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a:solidFill>
                  <a:srgbClr val="595959"/>
                </a:solidFill>
                <a:latin typeface="Century Gothic" panose="020B0502020202020204" pitchFamily="34" charset="0"/>
              </a:rPr>
              <a:t>An introduction to the basics of programming tasks</a:t>
            </a:r>
          </a:p>
        </p:txBody>
      </p:sp>
      <p:sp>
        <p:nvSpPr>
          <p:cNvPr id="8" name="TextBox 7">
            <a:extLst>
              <a:ext uri="{FF2B5EF4-FFF2-40B4-BE49-F238E27FC236}">
                <a16:creationId xmlns:a16="http://schemas.microsoft.com/office/drawing/2014/main" id="{1E81BE2F-8A12-4791-8E94-3FC74D79664B}"/>
              </a:ext>
            </a:extLst>
          </p:cNvPr>
          <p:cNvSpPr txBox="1"/>
          <p:nvPr/>
        </p:nvSpPr>
        <p:spPr>
          <a:xfrm>
            <a:off x="371568" y="1417038"/>
            <a:ext cx="8700714" cy="4141455"/>
          </a:xfrm>
          <a:prstGeom prst="rect">
            <a:avLst/>
          </a:prstGeom>
          <a:noFill/>
        </p:spPr>
        <p:txBody>
          <a:bodyPr wrap="square" rtlCol="0" anchor="t">
            <a:spAutoFit/>
          </a:bodyPr>
          <a:lstStyle/>
          <a:p>
            <a:pPr>
              <a:lnSpc>
                <a:spcPct val="120000"/>
              </a:lnSpc>
            </a:pPr>
            <a:r>
              <a:rPr lang="en-GB" sz="1100" dirty="0">
                <a:solidFill>
                  <a:srgbClr val="595959"/>
                </a:solidFill>
              </a:rPr>
              <a:t>Learning to “code” is a fun and essential part of A Level Computer Science.  This task is ideal if you haven't done the GCSE in Computer Science, haven't programmed in VB.NET or Python before or you simply want a nice refresher ahead of starting your A Level course.</a:t>
            </a:r>
            <a:r>
              <a:rPr lang="en-GB" sz="1100" dirty="0">
                <a:solidFill>
                  <a:srgbClr val="595959"/>
                </a:solidFill>
                <a:ea typeface="+mn-lt"/>
                <a:cs typeface="+mn-lt"/>
              </a:rPr>
              <a:t> When</a:t>
            </a:r>
            <a:r>
              <a:rPr lang="en-GB" sz="1100" dirty="0">
                <a:solidFill>
                  <a:srgbClr val="595959"/>
                </a:solidFill>
                <a:cs typeface="Calibri"/>
              </a:rPr>
              <a:t> you start in September we will immediately examine you on your programming ability. You will </a:t>
            </a:r>
            <a:r>
              <a:rPr lang="en-GB" sz="1100" b="1" u="sng" dirty="0">
                <a:solidFill>
                  <a:srgbClr val="595959"/>
                </a:solidFill>
                <a:cs typeface="Calibri"/>
              </a:rPr>
              <a:t>need to competent</a:t>
            </a:r>
            <a:r>
              <a:rPr lang="en-GB" sz="1100" dirty="0">
                <a:solidFill>
                  <a:srgbClr val="595959"/>
                </a:solidFill>
                <a:cs typeface="Calibri"/>
              </a:rPr>
              <a:t> at programming the following techniques in VB.NET or Python:</a:t>
            </a:r>
          </a:p>
          <a:p>
            <a:pPr>
              <a:lnSpc>
                <a:spcPct val="120000"/>
              </a:lnSpc>
            </a:pPr>
            <a:endParaRPr lang="en-GB" sz="1100" dirty="0">
              <a:solidFill>
                <a:srgbClr val="595959"/>
              </a:solidFill>
              <a:cs typeface="Calibri"/>
            </a:endParaRPr>
          </a:p>
          <a:p>
            <a:pPr marL="171450" indent="-171450">
              <a:lnSpc>
                <a:spcPct val="120000"/>
              </a:lnSpc>
              <a:buFont typeface="Arial"/>
              <a:buChar char="•"/>
            </a:pPr>
            <a:r>
              <a:rPr lang="en-GB" sz="1100" dirty="0">
                <a:solidFill>
                  <a:srgbClr val="595959"/>
                </a:solidFill>
                <a:cs typeface="Calibri"/>
              </a:rPr>
              <a:t>Selection</a:t>
            </a:r>
          </a:p>
          <a:p>
            <a:pPr marL="171450" indent="-171450">
              <a:lnSpc>
                <a:spcPct val="120000"/>
              </a:lnSpc>
              <a:buFont typeface="Arial"/>
              <a:buChar char="•"/>
            </a:pPr>
            <a:r>
              <a:rPr lang="en-GB" sz="1100" dirty="0">
                <a:solidFill>
                  <a:srgbClr val="595959"/>
                </a:solidFill>
                <a:cs typeface="Calibri"/>
              </a:rPr>
              <a:t>Iteration</a:t>
            </a:r>
            <a:endParaRPr lang="en-GB" dirty="0">
              <a:solidFill>
                <a:srgbClr val="538135"/>
              </a:solidFill>
              <a:cs typeface="Calibri"/>
            </a:endParaRPr>
          </a:p>
          <a:p>
            <a:pPr marL="171450" indent="-171450">
              <a:lnSpc>
                <a:spcPct val="120000"/>
              </a:lnSpc>
              <a:buFont typeface="Arial"/>
              <a:buChar char="•"/>
            </a:pPr>
            <a:r>
              <a:rPr lang="en-GB" sz="1100" dirty="0">
                <a:solidFill>
                  <a:srgbClr val="595959"/>
                </a:solidFill>
                <a:cs typeface="Calibri"/>
              </a:rPr>
              <a:t>Variables</a:t>
            </a:r>
            <a:endParaRPr lang="en-GB" dirty="0">
              <a:solidFill>
                <a:srgbClr val="538135"/>
              </a:solidFill>
              <a:cs typeface="Calibri"/>
            </a:endParaRPr>
          </a:p>
          <a:p>
            <a:pPr marL="171450" indent="-171450">
              <a:lnSpc>
                <a:spcPct val="120000"/>
              </a:lnSpc>
              <a:buFont typeface="Arial"/>
              <a:buChar char="•"/>
            </a:pPr>
            <a:r>
              <a:rPr lang="en-GB" sz="1100" dirty="0">
                <a:solidFill>
                  <a:srgbClr val="595959"/>
                </a:solidFill>
                <a:cs typeface="Calibri"/>
              </a:rPr>
              <a:t>Nesting</a:t>
            </a:r>
          </a:p>
          <a:p>
            <a:pPr marL="171450" indent="-171450">
              <a:lnSpc>
                <a:spcPct val="120000"/>
              </a:lnSpc>
              <a:buFont typeface="Arial"/>
              <a:buChar char="•"/>
            </a:pPr>
            <a:r>
              <a:rPr lang="en-GB" sz="1100" dirty="0">
                <a:solidFill>
                  <a:srgbClr val="595959"/>
                </a:solidFill>
                <a:cs typeface="Calibri"/>
              </a:rPr>
              <a:t>Methods &amp; Functions (subroutines)</a:t>
            </a:r>
          </a:p>
          <a:p>
            <a:pPr marL="171450" indent="-171450">
              <a:lnSpc>
                <a:spcPct val="120000"/>
              </a:lnSpc>
              <a:buFont typeface="Arial"/>
              <a:buChar char="•"/>
            </a:pPr>
            <a:r>
              <a:rPr lang="en-GB" sz="1100" dirty="0">
                <a:solidFill>
                  <a:srgbClr val="595959"/>
                </a:solidFill>
                <a:cs typeface="Calibri"/>
              </a:rPr>
              <a:t>Error &amp; File Handling</a:t>
            </a:r>
          </a:p>
          <a:p>
            <a:pPr marL="171450" indent="-171450">
              <a:lnSpc>
                <a:spcPct val="120000"/>
              </a:lnSpc>
              <a:buFont typeface="Arial"/>
              <a:buChar char="•"/>
            </a:pPr>
            <a:r>
              <a:rPr lang="en-GB" sz="1100" dirty="0">
                <a:solidFill>
                  <a:srgbClr val="595959"/>
                </a:solidFill>
                <a:cs typeface="Calibri"/>
              </a:rPr>
              <a:t>Arrays</a:t>
            </a:r>
          </a:p>
          <a:p>
            <a:pPr>
              <a:lnSpc>
                <a:spcPct val="120000"/>
              </a:lnSpc>
            </a:pPr>
            <a:endParaRPr lang="en-GB" sz="1100" dirty="0">
              <a:solidFill>
                <a:srgbClr val="595959"/>
              </a:solidFill>
              <a:cs typeface="Calibri"/>
            </a:endParaRPr>
          </a:p>
          <a:p>
            <a:pPr>
              <a:lnSpc>
                <a:spcPct val="120000"/>
              </a:lnSpc>
            </a:pPr>
            <a:r>
              <a:rPr lang="en-GB" sz="1100" dirty="0">
                <a:solidFill>
                  <a:srgbClr val="595959"/>
                </a:solidFill>
                <a:cs typeface="Calibri"/>
              </a:rPr>
              <a:t>I have included in </a:t>
            </a:r>
            <a:r>
              <a:rPr lang="en-GB" sz="1100">
                <a:solidFill>
                  <a:srgbClr val="595959"/>
                </a:solidFill>
                <a:cs typeface="Calibri"/>
              </a:rPr>
              <a:t>the zip </a:t>
            </a:r>
            <a:r>
              <a:rPr lang="en-GB" sz="1100" dirty="0">
                <a:solidFill>
                  <a:srgbClr val="595959"/>
                </a:solidFill>
                <a:cs typeface="Calibri"/>
              </a:rPr>
              <a:t>a set of guided tutorials for programming in console VB.NET and Python. You can choose either VB or Python, </a:t>
            </a:r>
            <a:r>
              <a:rPr lang="en-GB" sz="1100" b="1" u="sng" dirty="0">
                <a:solidFill>
                  <a:srgbClr val="595959"/>
                </a:solidFill>
                <a:cs typeface="Calibri"/>
              </a:rPr>
              <a:t>you do not need to be able to program in both.</a:t>
            </a:r>
            <a:r>
              <a:rPr lang="en-GB" sz="1100" dirty="0">
                <a:solidFill>
                  <a:srgbClr val="595959"/>
                </a:solidFill>
                <a:cs typeface="Calibri"/>
              </a:rPr>
              <a:t> The version of Visual Studio you will download will appear slightly different to what you see in the tutorials, but it will work the same. Program in Idle or online Trinket for Python. For VB I recommend Visual Studio Community version (free) which be downloaded from the following place:</a:t>
            </a:r>
          </a:p>
          <a:p>
            <a:pPr>
              <a:lnSpc>
                <a:spcPct val="120000"/>
              </a:lnSpc>
            </a:pPr>
            <a:r>
              <a:rPr lang="en-GB" sz="1100" dirty="0">
                <a:solidFill>
                  <a:srgbClr val="595959"/>
                </a:solidFill>
                <a:cs typeface="Calibri"/>
              </a:rPr>
              <a:t>https://www.visualstudio.com/downloads/</a:t>
            </a:r>
            <a:br>
              <a:rPr lang="en-GB" sz="1100" dirty="0">
                <a:cs typeface="Calibri"/>
              </a:rPr>
            </a:br>
            <a:br>
              <a:rPr lang="en-GB" sz="1100" dirty="0">
                <a:solidFill>
                  <a:srgbClr val="595959"/>
                </a:solidFill>
                <a:cs typeface="Calibri"/>
              </a:rPr>
            </a:br>
            <a:endParaRPr lang="en-GB" sz="1100" dirty="0">
              <a:solidFill>
                <a:srgbClr val="595959"/>
              </a:solidFill>
              <a:cs typeface="Calibri"/>
            </a:endParaRPr>
          </a:p>
        </p:txBody>
      </p:sp>
      <p:sp>
        <p:nvSpPr>
          <p:cNvPr id="10" name="Rectangle 9">
            <a:extLst>
              <a:ext uri="{FF2B5EF4-FFF2-40B4-BE49-F238E27FC236}">
                <a16:creationId xmlns:a16="http://schemas.microsoft.com/office/drawing/2014/main" id="{7F123268-AD0D-4571-B5CF-F14B68EFC3F4}"/>
              </a:ext>
            </a:extLst>
          </p:cNvPr>
          <p:cNvSpPr/>
          <p:nvPr/>
        </p:nvSpPr>
        <p:spPr>
          <a:xfrm>
            <a:off x="319178" y="5210930"/>
            <a:ext cx="6096000" cy="261610"/>
          </a:xfrm>
          <a:prstGeom prst="rect">
            <a:avLst/>
          </a:prstGeom>
        </p:spPr>
        <p:txBody>
          <a:bodyPr>
            <a:spAutoFit/>
          </a:bodyPr>
          <a:lstStyle/>
          <a:p>
            <a:r>
              <a:rPr lang="en-GB" sz="1100" b="1">
                <a:solidFill>
                  <a:srgbClr val="595959"/>
                </a:solidFill>
              </a:rPr>
              <a:t>Additional note:</a:t>
            </a:r>
          </a:p>
        </p:txBody>
      </p:sp>
      <p:sp>
        <p:nvSpPr>
          <p:cNvPr id="11" name="Rectangle 10">
            <a:extLst>
              <a:ext uri="{FF2B5EF4-FFF2-40B4-BE49-F238E27FC236}">
                <a16:creationId xmlns:a16="http://schemas.microsoft.com/office/drawing/2014/main" id="{9AF6AB6F-0928-4DBF-9ED9-994EC4BFF2A0}"/>
              </a:ext>
            </a:extLst>
          </p:cNvPr>
          <p:cNvSpPr/>
          <p:nvPr/>
        </p:nvSpPr>
        <p:spPr>
          <a:xfrm>
            <a:off x="371568" y="5558493"/>
            <a:ext cx="11360200" cy="1126976"/>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dirty="0">
                <a:solidFill>
                  <a:srgbClr val="595959"/>
                </a:solidFill>
              </a:rPr>
              <a:t>This task is most suited to students who intend to do the A Level and have not previously gained much / or any programming experience from the GCSE Computer Science course.</a:t>
            </a:r>
          </a:p>
          <a:p>
            <a:endParaRPr lang="en-GB" sz="1100" dirty="0">
              <a:solidFill>
                <a:srgbClr val="595959"/>
              </a:solidFill>
            </a:endParaRPr>
          </a:p>
          <a:p>
            <a:r>
              <a:rPr lang="en-GB" sz="1100" dirty="0">
                <a:solidFill>
                  <a:srgbClr val="595959"/>
                </a:solidFill>
              </a:rPr>
              <a:t>Although the languages chosen here are Python or VB.NET exclusively, that may not be what you intend to program your NEA project in. What we are trying to achieve here is to equip you with the underlying programming concepts which are important and will be needed to understanding the material from day 1. The list of topics above cover the standard set of programming concepts you would be expected to know having completed a GCSE and Computer Science and so will prepare you well for the A level.</a:t>
            </a:r>
            <a:endParaRPr lang="en-GB" sz="1100" dirty="0">
              <a:solidFill>
                <a:srgbClr val="595959"/>
              </a:solidFill>
              <a:cs typeface="Calibri"/>
            </a:endParaRPr>
          </a:p>
        </p:txBody>
      </p:sp>
      <p:pic>
        <p:nvPicPr>
          <p:cNvPr id="2" name="Picture 2" descr="A close up of a logo&#10;&#10;Description generated with high confidence">
            <a:extLst>
              <a:ext uri="{FF2B5EF4-FFF2-40B4-BE49-F238E27FC236}">
                <a16:creationId xmlns:a16="http://schemas.microsoft.com/office/drawing/2014/main" id="{72570A20-1131-4CFD-AB8F-333ED78531A0}"/>
              </a:ext>
            </a:extLst>
          </p:cNvPr>
          <p:cNvPicPr>
            <a:picLocks noChangeAspect="1"/>
          </p:cNvPicPr>
          <p:nvPr/>
        </p:nvPicPr>
        <p:blipFill rotWithShape="1">
          <a:blip r:embed="rId3"/>
          <a:srcRect t="22016" b="22016"/>
          <a:stretch/>
        </p:blipFill>
        <p:spPr>
          <a:xfrm>
            <a:off x="9124672" y="1524463"/>
            <a:ext cx="2743200" cy="1535322"/>
          </a:xfrm>
          <a:prstGeom prst="rect">
            <a:avLst/>
          </a:prstGeom>
        </p:spPr>
      </p:pic>
      <p:pic>
        <p:nvPicPr>
          <p:cNvPr id="1026" name="Picture 2" descr="Python (programming language) - Wikipedia">
            <a:extLst>
              <a:ext uri="{FF2B5EF4-FFF2-40B4-BE49-F238E27FC236}">
                <a16:creationId xmlns:a16="http://schemas.microsoft.com/office/drawing/2014/main" id="{E229846E-F511-4FD0-81A7-6A3F8F0F73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0464" y="3107666"/>
            <a:ext cx="1961304" cy="215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7006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a:solidFill>
                  <a:srgbClr val="595959"/>
                </a:solidFill>
                <a:latin typeface="Century Gothic" panose="020B0502020202020204" pitchFamily="34" charset="0"/>
              </a:rPr>
              <a:t>Expected time to complete: 6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3</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Programming basics – Shapes Advanced</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a:solidFill>
                  <a:srgbClr val="595959"/>
                </a:solidFill>
                <a:latin typeface="Century Gothic" panose="020B0502020202020204" pitchFamily="34" charset="0"/>
              </a:rPr>
              <a:t>An introduction to the basics of programming tasks</a:t>
            </a:r>
          </a:p>
        </p:txBody>
      </p:sp>
      <p:pic>
        <p:nvPicPr>
          <p:cNvPr id="2" name="Picture 2" descr="A close up of a logo&#10;&#10;Description generated with high confidence">
            <a:extLst>
              <a:ext uri="{FF2B5EF4-FFF2-40B4-BE49-F238E27FC236}">
                <a16:creationId xmlns:a16="http://schemas.microsoft.com/office/drawing/2014/main" id="{72570A20-1131-4CFD-AB8F-333ED78531A0}"/>
              </a:ext>
            </a:extLst>
          </p:cNvPr>
          <p:cNvPicPr>
            <a:picLocks noChangeAspect="1"/>
          </p:cNvPicPr>
          <p:nvPr/>
        </p:nvPicPr>
        <p:blipFill>
          <a:blip r:embed="rId3"/>
          <a:stretch>
            <a:fillRect/>
          </a:stretch>
        </p:blipFill>
        <p:spPr>
          <a:xfrm>
            <a:off x="9138249" y="1079740"/>
            <a:ext cx="2743200" cy="2743200"/>
          </a:xfrm>
          <a:prstGeom prst="rect">
            <a:avLst/>
          </a:prstGeom>
        </p:spPr>
      </p:pic>
      <p:grpSp>
        <p:nvGrpSpPr>
          <p:cNvPr id="21" name="Group 20">
            <a:extLst>
              <a:ext uri="{FF2B5EF4-FFF2-40B4-BE49-F238E27FC236}">
                <a16:creationId xmlns:a16="http://schemas.microsoft.com/office/drawing/2014/main" id="{9B784557-F733-405D-8586-805E8949E402}"/>
              </a:ext>
            </a:extLst>
          </p:cNvPr>
          <p:cNvGrpSpPr/>
          <p:nvPr/>
        </p:nvGrpSpPr>
        <p:grpSpPr>
          <a:xfrm>
            <a:off x="339618" y="1749127"/>
            <a:ext cx="8488080" cy="4836583"/>
            <a:chOff x="549696" y="2833825"/>
            <a:chExt cx="7827633" cy="3708903"/>
          </a:xfrm>
        </p:grpSpPr>
        <p:sp>
          <p:nvSpPr>
            <p:cNvPr id="22" name="TextBox 21">
              <a:extLst>
                <a:ext uri="{FF2B5EF4-FFF2-40B4-BE49-F238E27FC236}">
                  <a16:creationId xmlns:a16="http://schemas.microsoft.com/office/drawing/2014/main" id="{DD6EE9E0-73FB-460D-888D-7B8EBC1165B0}"/>
                </a:ext>
              </a:extLst>
            </p:cNvPr>
            <p:cNvSpPr txBox="1"/>
            <p:nvPr/>
          </p:nvSpPr>
          <p:spPr>
            <a:xfrm>
              <a:off x="549696" y="2833825"/>
              <a:ext cx="2663014" cy="200614"/>
            </a:xfrm>
            <a:prstGeom prst="rect">
              <a:avLst/>
            </a:prstGeom>
            <a:noFill/>
            <a:ln>
              <a:noFill/>
            </a:ln>
          </p:spPr>
          <p:txBody>
            <a:bodyPr wrap="square" rtlCol="0">
              <a:spAutoFit/>
            </a:bodyPr>
            <a:lstStyle/>
            <a:p>
              <a:r>
                <a:rPr lang="en-GB" sz="1100" dirty="0">
                  <a:solidFill>
                    <a:srgbClr val="000000"/>
                  </a:solidFill>
                </a:rPr>
                <a:t>Code Listing:</a:t>
              </a:r>
            </a:p>
          </p:txBody>
        </p:sp>
        <p:sp>
          <p:nvSpPr>
            <p:cNvPr id="24" name="Rectangle 23">
              <a:extLst>
                <a:ext uri="{FF2B5EF4-FFF2-40B4-BE49-F238E27FC236}">
                  <a16:creationId xmlns:a16="http://schemas.microsoft.com/office/drawing/2014/main" id="{E99990F5-6324-479F-83CB-D51588F604FE}"/>
                </a:ext>
              </a:extLst>
            </p:cNvPr>
            <p:cNvSpPr/>
            <p:nvPr/>
          </p:nvSpPr>
          <p:spPr>
            <a:xfrm>
              <a:off x="665526" y="3096686"/>
              <a:ext cx="3812956" cy="3439196"/>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1450" indent="-171450">
                <a:buFont typeface="Arial" panose="020B0604020202020204" pitchFamily="34" charset="0"/>
                <a:buChar char="•"/>
              </a:pPr>
              <a:endParaRPr lang="en-GB" sz="1100" dirty="0">
                <a:solidFill>
                  <a:srgbClr val="000000"/>
                </a:solidFill>
              </a:endParaRPr>
            </a:p>
          </p:txBody>
        </p:sp>
        <p:sp>
          <p:nvSpPr>
            <p:cNvPr id="25" name="TextBox 24">
              <a:extLst>
                <a:ext uri="{FF2B5EF4-FFF2-40B4-BE49-F238E27FC236}">
                  <a16:creationId xmlns:a16="http://schemas.microsoft.com/office/drawing/2014/main" id="{F9F84A04-9F1A-49BF-9C41-9FB866E74787}"/>
                </a:ext>
              </a:extLst>
            </p:cNvPr>
            <p:cNvSpPr txBox="1"/>
            <p:nvPr/>
          </p:nvSpPr>
          <p:spPr>
            <a:xfrm>
              <a:off x="4771518" y="4715977"/>
              <a:ext cx="2663014" cy="200614"/>
            </a:xfrm>
            <a:prstGeom prst="rect">
              <a:avLst/>
            </a:prstGeom>
            <a:noFill/>
            <a:ln>
              <a:noFill/>
            </a:ln>
          </p:spPr>
          <p:txBody>
            <a:bodyPr wrap="square" rtlCol="0">
              <a:spAutoFit/>
            </a:bodyPr>
            <a:lstStyle/>
            <a:p>
              <a:r>
                <a:rPr lang="en-GB" sz="1100" dirty="0">
                  <a:solidFill>
                    <a:srgbClr val="000000"/>
                  </a:solidFill>
                </a:rPr>
                <a:t>Screenshot:</a:t>
              </a:r>
            </a:p>
          </p:txBody>
        </p:sp>
        <p:sp>
          <p:nvSpPr>
            <p:cNvPr id="26" name="Rectangle 25">
              <a:extLst>
                <a:ext uri="{FF2B5EF4-FFF2-40B4-BE49-F238E27FC236}">
                  <a16:creationId xmlns:a16="http://schemas.microsoft.com/office/drawing/2014/main" id="{67AE7DE2-1E06-48EF-BE1E-215D8621224F}"/>
                </a:ext>
              </a:extLst>
            </p:cNvPr>
            <p:cNvSpPr/>
            <p:nvPr/>
          </p:nvSpPr>
          <p:spPr>
            <a:xfrm>
              <a:off x="4771518" y="4952459"/>
              <a:ext cx="3605811" cy="1590269"/>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GB" sz="1100" dirty="0">
                <a:solidFill>
                  <a:srgbClr val="000000"/>
                </a:solidFill>
              </a:endParaRPr>
            </a:p>
          </p:txBody>
        </p:sp>
      </p:grpSp>
      <p:sp>
        <p:nvSpPr>
          <p:cNvPr id="27" name="TextBox 26">
            <a:extLst>
              <a:ext uri="{FF2B5EF4-FFF2-40B4-BE49-F238E27FC236}">
                <a16:creationId xmlns:a16="http://schemas.microsoft.com/office/drawing/2014/main" id="{F3A26C4F-6CBB-4F81-874B-3DA44B1F8462}"/>
              </a:ext>
            </a:extLst>
          </p:cNvPr>
          <p:cNvSpPr txBox="1"/>
          <p:nvPr/>
        </p:nvSpPr>
        <p:spPr>
          <a:xfrm>
            <a:off x="339618" y="1346611"/>
            <a:ext cx="9238889" cy="261610"/>
          </a:xfrm>
          <a:prstGeom prst="rect">
            <a:avLst/>
          </a:prstGeom>
          <a:noFill/>
        </p:spPr>
        <p:txBody>
          <a:bodyPr wrap="square" rtlCol="0">
            <a:spAutoFit/>
          </a:bodyPr>
          <a:lstStyle/>
          <a:p>
            <a:r>
              <a:rPr lang="en-US" sz="1100" dirty="0">
                <a:solidFill>
                  <a:srgbClr val="000000"/>
                </a:solidFill>
              </a:rPr>
              <a:t>Add a copy of your code and screenshots into this slide for the programs Mr. Jones has asked you to write thus far:</a:t>
            </a:r>
            <a:endParaRPr lang="en-GB" sz="1100" dirty="0">
              <a:solidFill>
                <a:srgbClr val="000000"/>
              </a:solidFill>
            </a:endParaRPr>
          </a:p>
        </p:txBody>
      </p:sp>
      <p:sp>
        <p:nvSpPr>
          <p:cNvPr id="28" name="TextBox 27">
            <a:extLst>
              <a:ext uri="{FF2B5EF4-FFF2-40B4-BE49-F238E27FC236}">
                <a16:creationId xmlns:a16="http://schemas.microsoft.com/office/drawing/2014/main" id="{F9F84A04-9F1A-49BF-9C41-9FB866E74787}"/>
              </a:ext>
            </a:extLst>
          </p:cNvPr>
          <p:cNvSpPr txBox="1"/>
          <p:nvPr/>
        </p:nvSpPr>
        <p:spPr>
          <a:xfrm>
            <a:off x="4917652" y="1792529"/>
            <a:ext cx="2887703" cy="261610"/>
          </a:xfrm>
          <a:prstGeom prst="rect">
            <a:avLst/>
          </a:prstGeom>
          <a:noFill/>
          <a:ln>
            <a:noFill/>
          </a:ln>
        </p:spPr>
        <p:txBody>
          <a:bodyPr wrap="square" rtlCol="0">
            <a:spAutoFit/>
          </a:bodyPr>
          <a:lstStyle/>
          <a:p>
            <a:r>
              <a:rPr lang="en-GB" sz="1100" dirty="0">
                <a:solidFill>
                  <a:srgbClr val="000000"/>
                </a:solidFill>
              </a:rPr>
              <a:t>Pseudocode:</a:t>
            </a:r>
          </a:p>
        </p:txBody>
      </p:sp>
      <p:sp>
        <p:nvSpPr>
          <p:cNvPr id="29" name="Rectangle 28">
            <a:extLst>
              <a:ext uri="{FF2B5EF4-FFF2-40B4-BE49-F238E27FC236}">
                <a16:creationId xmlns:a16="http://schemas.microsoft.com/office/drawing/2014/main" id="{67AE7DE2-1E06-48EF-BE1E-215D8621224F}"/>
              </a:ext>
            </a:extLst>
          </p:cNvPr>
          <p:cNvSpPr/>
          <p:nvPr/>
        </p:nvSpPr>
        <p:spPr>
          <a:xfrm>
            <a:off x="4917651" y="2100914"/>
            <a:ext cx="3910047" cy="2073785"/>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GB" sz="1100" dirty="0">
              <a:solidFill>
                <a:srgbClr val="000000"/>
              </a:solidFill>
            </a:endParaRPr>
          </a:p>
        </p:txBody>
      </p:sp>
    </p:spTree>
    <p:extLst>
      <p:ext uri="{BB962C8B-B14F-4D97-AF65-F5344CB8AC3E}">
        <p14:creationId xmlns:p14="http://schemas.microsoft.com/office/powerpoint/2010/main" val="1442378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a:solidFill>
                  <a:srgbClr val="595959"/>
                </a:solidFill>
                <a:latin typeface="Century Gothic" panose="020B0502020202020204" pitchFamily="34" charset="0"/>
              </a:rPr>
              <a:t>Expected time to complete: 6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3</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https://time2code.today/python-course/python-egyptian-multiplication</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a:solidFill>
                  <a:srgbClr val="595959"/>
                </a:solidFill>
                <a:latin typeface="Century Gothic" panose="020B0502020202020204" pitchFamily="34" charset="0"/>
              </a:rPr>
              <a:t>An introduction to the basics of programming tasks</a:t>
            </a:r>
          </a:p>
        </p:txBody>
      </p:sp>
      <p:grpSp>
        <p:nvGrpSpPr>
          <p:cNvPr id="21" name="Group 20">
            <a:extLst>
              <a:ext uri="{FF2B5EF4-FFF2-40B4-BE49-F238E27FC236}">
                <a16:creationId xmlns:a16="http://schemas.microsoft.com/office/drawing/2014/main" id="{9B784557-F733-405D-8586-805E8949E402}"/>
              </a:ext>
            </a:extLst>
          </p:cNvPr>
          <p:cNvGrpSpPr/>
          <p:nvPr/>
        </p:nvGrpSpPr>
        <p:grpSpPr>
          <a:xfrm>
            <a:off x="339618" y="1749127"/>
            <a:ext cx="8488080" cy="4836583"/>
            <a:chOff x="549696" y="2833825"/>
            <a:chExt cx="7827633" cy="3708903"/>
          </a:xfrm>
        </p:grpSpPr>
        <p:sp>
          <p:nvSpPr>
            <p:cNvPr id="22" name="TextBox 21">
              <a:extLst>
                <a:ext uri="{FF2B5EF4-FFF2-40B4-BE49-F238E27FC236}">
                  <a16:creationId xmlns:a16="http://schemas.microsoft.com/office/drawing/2014/main" id="{DD6EE9E0-73FB-460D-888D-7B8EBC1165B0}"/>
                </a:ext>
              </a:extLst>
            </p:cNvPr>
            <p:cNvSpPr txBox="1"/>
            <p:nvPr/>
          </p:nvSpPr>
          <p:spPr>
            <a:xfrm>
              <a:off x="549696" y="2833825"/>
              <a:ext cx="2663014" cy="200614"/>
            </a:xfrm>
            <a:prstGeom prst="rect">
              <a:avLst/>
            </a:prstGeom>
            <a:noFill/>
            <a:ln>
              <a:noFill/>
            </a:ln>
          </p:spPr>
          <p:txBody>
            <a:bodyPr wrap="square" rtlCol="0">
              <a:spAutoFit/>
            </a:bodyPr>
            <a:lstStyle/>
            <a:p>
              <a:r>
                <a:rPr lang="en-GB" sz="1100" dirty="0">
                  <a:solidFill>
                    <a:srgbClr val="000000"/>
                  </a:solidFill>
                </a:rPr>
                <a:t>Code Listing:</a:t>
              </a:r>
            </a:p>
          </p:txBody>
        </p:sp>
        <p:sp>
          <p:nvSpPr>
            <p:cNvPr id="24" name="Rectangle 23">
              <a:extLst>
                <a:ext uri="{FF2B5EF4-FFF2-40B4-BE49-F238E27FC236}">
                  <a16:creationId xmlns:a16="http://schemas.microsoft.com/office/drawing/2014/main" id="{E99990F5-6324-479F-83CB-D51588F604FE}"/>
                </a:ext>
              </a:extLst>
            </p:cNvPr>
            <p:cNvSpPr/>
            <p:nvPr/>
          </p:nvSpPr>
          <p:spPr>
            <a:xfrm>
              <a:off x="665526" y="3096686"/>
              <a:ext cx="3812956" cy="3439196"/>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1450" indent="-171450">
                <a:buFont typeface="Arial" panose="020B0604020202020204" pitchFamily="34" charset="0"/>
                <a:buChar char="•"/>
              </a:pPr>
              <a:endParaRPr lang="en-GB" sz="1100" dirty="0">
                <a:solidFill>
                  <a:srgbClr val="000000"/>
                </a:solidFill>
              </a:endParaRPr>
            </a:p>
          </p:txBody>
        </p:sp>
        <p:sp>
          <p:nvSpPr>
            <p:cNvPr id="25" name="TextBox 24">
              <a:extLst>
                <a:ext uri="{FF2B5EF4-FFF2-40B4-BE49-F238E27FC236}">
                  <a16:creationId xmlns:a16="http://schemas.microsoft.com/office/drawing/2014/main" id="{F9F84A04-9F1A-49BF-9C41-9FB866E74787}"/>
                </a:ext>
              </a:extLst>
            </p:cNvPr>
            <p:cNvSpPr txBox="1"/>
            <p:nvPr/>
          </p:nvSpPr>
          <p:spPr>
            <a:xfrm>
              <a:off x="4771518" y="4715977"/>
              <a:ext cx="2663014" cy="200614"/>
            </a:xfrm>
            <a:prstGeom prst="rect">
              <a:avLst/>
            </a:prstGeom>
            <a:noFill/>
            <a:ln>
              <a:noFill/>
            </a:ln>
          </p:spPr>
          <p:txBody>
            <a:bodyPr wrap="square" rtlCol="0">
              <a:spAutoFit/>
            </a:bodyPr>
            <a:lstStyle/>
            <a:p>
              <a:r>
                <a:rPr lang="en-GB" sz="1100" dirty="0">
                  <a:solidFill>
                    <a:srgbClr val="000000"/>
                  </a:solidFill>
                </a:rPr>
                <a:t>Screenshot:</a:t>
              </a:r>
            </a:p>
          </p:txBody>
        </p:sp>
        <p:sp>
          <p:nvSpPr>
            <p:cNvPr id="26" name="Rectangle 25">
              <a:extLst>
                <a:ext uri="{FF2B5EF4-FFF2-40B4-BE49-F238E27FC236}">
                  <a16:creationId xmlns:a16="http://schemas.microsoft.com/office/drawing/2014/main" id="{67AE7DE2-1E06-48EF-BE1E-215D8621224F}"/>
                </a:ext>
              </a:extLst>
            </p:cNvPr>
            <p:cNvSpPr/>
            <p:nvPr/>
          </p:nvSpPr>
          <p:spPr>
            <a:xfrm>
              <a:off x="4771518" y="4952459"/>
              <a:ext cx="3605811" cy="1590269"/>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GB" sz="1100" dirty="0">
                <a:solidFill>
                  <a:srgbClr val="000000"/>
                </a:solidFill>
              </a:endParaRPr>
            </a:p>
          </p:txBody>
        </p:sp>
      </p:grpSp>
      <p:sp>
        <p:nvSpPr>
          <p:cNvPr id="27" name="TextBox 26">
            <a:extLst>
              <a:ext uri="{FF2B5EF4-FFF2-40B4-BE49-F238E27FC236}">
                <a16:creationId xmlns:a16="http://schemas.microsoft.com/office/drawing/2014/main" id="{F3A26C4F-6CBB-4F81-874B-3DA44B1F8462}"/>
              </a:ext>
            </a:extLst>
          </p:cNvPr>
          <p:cNvSpPr txBox="1"/>
          <p:nvPr/>
        </p:nvSpPr>
        <p:spPr>
          <a:xfrm>
            <a:off x="339618" y="1346611"/>
            <a:ext cx="9238889" cy="261610"/>
          </a:xfrm>
          <a:prstGeom prst="rect">
            <a:avLst/>
          </a:prstGeom>
          <a:noFill/>
        </p:spPr>
        <p:txBody>
          <a:bodyPr wrap="square" rtlCol="0">
            <a:spAutoFit/>
          </a:bodyPr>
          <a:lstStyle/>
          <a:p>
            <a:r>
              <a:rPr lang="en-US" sz="1100" dirty="0">
                <a:solidFill>
                  <a:srgbClr val="000000"/>
                </a:solidFill>
              </a:rPr>
              <a:t>Add a copy of your code and screenshots into this slide for the programs Mr. Jones has asked you to write thus far:</a:t>
            </a:r>
            <a:endParaRPr lang="en-GB" sz="1100" dirty="0">
              <a:solidFill>
                <a:srgbClr val="000000"/>
              </a:solidFill>
            </a:endParaRPr>
          </a:p>
        </p:txBody>
      </p:sp>
      <p:sp>
        <p:nvSpPr>
          <p:cNvPr id="28" name="TextBox 27">
            <a:extLst>
              <a:ext uri="{FF2B5EF4-FFF2-40B4-BE49-F238E27FC236}">
                <a16:creationId xmlns:a16="http://schemas.microsoft.com/office/drawing/2014/main" id="{F9F84A04-9F1A-49BF-9C41-9FB866E74787}"/>
              </a:ext>
            </a:extLst>
          </p:cNvPr>
          <p:cNvSpPr txBox="1"/>
          <p:nvPr/>
        </p:nvSpPr>
        <p:spPr>
          <a:xfrm>
            <a:off x="4917652" y="1792529"/>
            <a:ext cx="2887703" cy="261610"/>
          </a:xfrm>
          <a:prstGeom prst="rect">
            <a:avLst/>
          </a:prstGeom>
          <a:noFill/>
          <a:ln>
            <a:noFill/>
          </a:ln>
        </p:spPr>
        <p:txBody>
          <a:bodyPr wrap="square" rtlCol="0">
            <a:spAutoFit/>
          </a:bodyPr>
          <a:lstStyle/>
          <a:p>
            <a:r>
              <a:rPr lang="en-GB" sz="1100" dirty="0">
                <a:solidFill>
                  <a:srgbClr val="000000"/>
                </a:solidFill>
              </a:rPr>
              <a:t>Pseudocode:</a:t>
            </a:r>
          </a:p>
        </p:txBody>
      </p:sp>
      <p:sp>
        <p:nvSpPr>
          <p:cNvPr id="29" name="Rectangle 28">
            <a:extLst>
              <a:ext uri="{FF2B5EF4-FFF2-40B4-BE49-F238E27FC236}">
                <a16:creationId xmlns:a16="http://schemas.microsoft.com/office/drawing/2014/main" id="{67AE7DE2-1E06-48EF-BE1E-215D8621224F}"/>
              </a:ext>
            </a:extLst>
          </p:cNvPr>
          <p:cNvSpPr/>
          <p:nvPr/>
        </p:nvSpPr>
        <p:spPr>
          <a:xfrm>
            <a:off x="4917651" y="2100914"/>
            <a:ext cx="3910047" cy="2073785"/>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GB" sz="1100" dirty="0">
              <a:solidFill>
                <a:srgbClr val="000000"/>
              </a:solidFill>
            </a:endParaRPr>
          </a:p>
        </p:txBody>
      </p:sp>
      <p:pic>
        <p:nvPicPr>
          <p:cNvPr id="15" name="Picture 2" descr="Python (programming language) - Wikipedia">
            <a:extLst>
              <a:ext uri="{FF2B5EF4-FFF2-40B4-BE49-F238E27FC236}">
                <a16:creationId xmlns:a16="http://schemas.microsoft.com/office/drawing/2014/main" id="{12833DDB-167E-4F16-B994-41223C1319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5475" y="1608221"/>
            <a:ext cx="1961304" cy="215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6465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close up of a womans face&#10;&#10;Description automatically generated">
            <a:extLst>
              <a:ext uri="{FF2B5EF4-FFF2-40B4-BE49-F238E27FC236}">
                <a16:creationId xmlns:a16="http://schemas.microsoft.com/office/drawing/2014/main" id="{FF19D066-2311-4E45-8CC3-24F8742B9E13}"/>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270324" y="888765"/>
            <a:ext cx="8921675" cy="5884964"/>
          </a:xfrm>
          <a:prstGeom prst="rect">
            <a:avLst/>
          </a:prstGeom>
        </p:spPr>
      </p:pic>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a:solidFill>
                  <a:srgbClr val="595959"/>
                </a:solidFill>
                <a:latin typeface="Century Gothic" panose="020B0502020202020204" pitchFamily="34" charset="0"/>
              </a:rPr>
              <a:t>Expected time to complete: 1½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4</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a:solidFill>
                  <a:srgbClr val="595959"/>
                </a:solidFill>
                <a:latin typeface="+mj-lt"/>
              </a:rPr>
              <a:t>Representing negative numbers in binary</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a:solidFill>
                  <a:srgbClr val="595959"/>
                </a:solidFill>
                <a:latin typeface="Century Gothic" panose="020B0502020202020204" pitchFamily="34" charset="0"/>
              </a:rPr>
              <a:t>Binary task</a:t>
            </a:r>
          </a:p>
        </p:txBody>
      </p:sp>
      <p:sp>
        <p:nvSpPr>
          <p:cNvPr id="13" name="TextBox 12">
            <a:extLst>
              <a:ext uri="{FF2B5EF4-FFF2-40B4-BE49-F238E27FC236}">
                <a16:creationId xmlns:a16="http://schemas.microsoft.com/office/drawing/2014/main" id="{7F4B7800-09CF-4573-8F33-963C9495A730}"/>
              </a:ext>
            </a:extLst>
          </p:cNvPr>
          <p:cNvSpPr txBox="1"/>
          <p:nvPr/>
        </p:nvSpPr>
        <p:spPr>
          <a:xfrm>
            <a:off x="401495" y="1333278"/>
            <a:ext cx="5694506" cy="2292935"/>
          </a:xfrm>
          <a:prstGeom prst="rect">
            <a:avLst/>
          </a:prstGeom>
          <a:noFill/>
        </p:spPr>
        <p:txBody>
          <a:bodyPr wrap="square" rtlCol="0">
            <a:spAutoFit/>
          </a:bodyPr>
          <a:lstStyle/>
          <a:p>
            <a:r>
              <a:rPr lang="en-GB" sz="1100">
                <a:solidFill>
                  <a:srgbClr val="595959"/>
                </a:solidFill>
              </a:rPr>
              <a:t>In GCSE computer science you will have learnt how to represent positive whole numbers in binary e.g. 47</a:t>
            </a:r>
          </a:p>
          <a:p>
            <a:endParaRPr lang="en-GB" sz="1100">
              <a:solidFill>
                <a:srgbClr val="595959"/>
              </a:solidFill>
            </a:endParaRPr>
          </a:p>
          <a:p>
            <a:r>
              <a:rPr lang="en-GB" sz="1100">
                <a:solidFill>
                  <a:srgbClr val="595959"/>
                </a:solidFill>
              </a:rPr>
              <a:t>At A Level you will need to know how to represent negative as well e.g. -47</a:t>
            </a:r>
          </a:p>
          <a:p>
            <a:endParaRPr lang="en-GB" sz="1100">
              <a:solidFill>
                <a:srgbClr val="595959"/>
              </a:solidFill>
            </a:endParaRPr>
          </a:p>
          <a:p>
            <a:r>
              <a:rPr lang="en-GB" sz="1100">
                <a:solidFill>
                  <a:srgbClr val="595959"/>
                </a:solidFill>
              </a:rPr>
              <a:t>Start to recapping (or learning if you didn’t do the GCSE) how to represent positive whole numbers between 0-255 in binary</a:t>
            </a:r>
          </a:p>
          <a:p>
            <a:endParaRPr lang="en-GB" sz="1100">
              <a:solidFill>
                <a:srgbClr val="595959"/>
              </a:solidFill>
            </a:endParaRPr>
          </a:p>
          <a:p>
            <a:r>
              <a:rPr lang="en-GB" sz="1100">
                <a:solidFill>
                  <a:srgbClr val="595959"/>
                </a:solidFill>
              </a:rPr>
              <a:t>Now research how to represent negative numbers in binary using the method known as:</a:t>
            </a:r>
          </a:p>
          <a:p>
            <a:pPr marL="171450" indent="-171450">
              <a:buFont typeface="Arial" panose="020B0604020202020204" pitchFamily="34" charset="0"/>
              <a:buChar char="•"/>
            </a:pPr>
            <a:r>
              <a:rPr lang="en-GB" sz="1100">
                <a:solidFill>
                  <a:srgbClr val="595959"/>
                </a:solidFill>
              </a:rPr>
              <a:t>	Two’s complement</a:t>
            </a:r>
          </a:p>
          <a:p>
            <a:pPr marL="171450" indent="-171450">
              <a:buFont typeface="Arial" panose="020B0604020202020204" pitchFamily="34" charset="0"/>
              <a:buChar char="•"/>
            </a:pPr>
            <a:endParaRPr lang="en-GB" sz="1100">
              <a:solidFill>
                <a:srgbClr val="595959"/>
              </a:solidFill>
            </a:endParaRPr>
          </a:p>
          <a:p>
            <a:r>
              <a:rPr lang="en-GB" sz="1100">
                <a:solidFill>
                  <a:srgbClr val="595959"/>
                </a:solidFill>
              </a:rPr>
              <a:t>Complete the tasks on the following slides.</a:t>
            </a:r>
          </a:p>
          <a:p>
            <a:endParaRPr lang="en-GB" sz="1100">
              <a:solidFill>
                <a:srgbClr val="595959"/>
              </a:solidFill>
            </a:endParaRPr>
          </a:p>
        </p:txBody>
      </p:sp>
      <p:grpSp>
        <p:nvGrpSpPr>
          <p:cNvPr id="14" name="Group 13">
            <a:extLst>
              <a:ext uri="{FF2B5EF4-FFF2-40B4-BE49-F238E27FC236}">
                <a16:creationId xmlns:a16="http://schemas.microsoft.com/office/drawing/2014/main" id="{7626E6CA-0101-473B-8CDA-FE2F9B079BEB}"/>
              </a:ext>
            </a:extLst>
          </p:cNvPr>
          <p:cNvGrpSpPr/>
          <p:nvPr/>
        </p:nvGrpSpPr>
        <p:grpSpPr>
          <a:xfrm>
            <a:off x="371569" y="4588015"/>
            <a:ext cx="9248682" cy="1736586"/>
            <a:chOff x="371568" y="5493875"/>
            <a:chExt cx="10483657" cy="1240174"/>
          </a:xfrm>
        </p:grpSpPr>
        <p:sp>
          <p:nvSpPr>
            <p:cNvPr id="15" name="Rectangle 14">
              <a:extLst>
                <a:ext uri="{FF2B5EF4-FFF2-40B4-BE49-F238E27FC236}">
                  <a16:creationId xmlns:a16="http://schemas.microsoft.com/office/drawing/2014/main" id="{81B23D7C-160A-45D7-A4B3-2E47CA88736B}"/>
                </a:ext>
              </a:extLst>
            </p:cNvPr>
            <p:cNvSpPr/>
            <p:nvPr/>
          </p:nvSpPr>
          <p:spPr>
            <a:xfrm>
              <a:off x="371568" y="5493875"/>
              <a:ext cx="6096000" cy="186827"/>
            </a:xfrm>
            <a:prstGeom prst="rect">
              <a:avLst/>
            </a:prstGeom>
          </p:spPr>
          <p:txBody>
            <a:bodyPr>
              <a:spAutoFit/>
            </a:bodyPr>
            <a:lstStyle/>
            <a:p>
              <a:r>
                <a:rPr lang="en-GB" sz="1100" b="1">
                  <a:solidFill>
                    <a:srgbClr val="595959"/>
                  </a:solidFill>
                </a:rPr>
                <a:t>Additional help:</a:t>
              </a:r>
            </a:p>
          </p:txBody>
        </p:sp>
        <p:sp>
          <p:nvSpPr>
            <p:cNvPr id="16" name="Rectangle 15">
              <a:extLst>
                <a:ext uri="{FF2B5EF4-FFF2-40B4-BE49-F238E27FC236}">
                  <a16:creationId xmlns:a16="http://schemas.microsoft.com/office/drawing/2014/main" id="{1D9F4F17-8297-4408-AA50-F368EDFDC2BF}"/>
                </a:ext>
              </a:extLst>
            </p:cNvPr>
            <p:cNvSpPr/>
            <p:nvPr/>
          </p:nvSpPr>
          <p:spPr>
            <a:xfrm>
              <a:off x="423959" y="5727204"/>
              <a:ext cx="10431266" cy="1006845"/>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a:solidFill>
                    <a:srgbClr val="595959"/>
                  </a:solidFill>
                </a:rPr>
                <a:t>For additional help and support in structuring your answer you might like to watch some of the following videos from Craig ‘n’ Dave:</a:t>
              </a:r>
            </a:p>
            <a:p>
              <a:endParaRPr lang="en-GB" sz="1100">
                <a:solidFill>
                  <a:srgbClr val="595959"/>
                </a:solidFill>
              </a:endParaRPr>
            </a:p>
            <a:p>
              <a:r>
                <a:rPr lang="en-GB" sz="1100">
                  <a:solidFill>
                    <a:srgbClr val="595959"/>
                  </a:solidFill>
                </a:rPr>
                <a:t>GCSE recap: How to represent positive binary values 0-255</a:t>
              </a:r>
            </a:p>
            <a:p>
              <a:r>
                <a:rPr lang="en-GB" sz="1100">
                  <a:solidFill>
                    <a:srgbClr val="595959"/>
                  </a:solidFill>
                  <a:hlinkClick r:id="rId4">
                    <a:extLst>
                      <a:ext uri="{A12FA001-AC4F-418D-AE19-62706E023703}">
                        <ahyp:hlinkClr xmlns:ahyp="http://schemas.microsoft.com/office/drawing/2018/hyperlinkcolor" val="tx"/>
                      </a:ext>
                    </a:extLst>
                  </a:hlinkClick>
                </a:rPr>
                <a:t>https://student.craigndave.org/videos/aqa-gcse-slr13-number-bases</a:t>
              </a:r>
              <a:r>
                <a:rPr lang="en-GB" sz="1100">
                  <a:solidFill>
                    <a:srgbClr val="595959"/>
                  </a:solidFill>
                </a:rPr>
                <a:t> </a:t>
              </a:r>
            </a:p>
            <a:p>
              <a:endParaRPr lang="en-GB" sz="1100">
                <a:solidFill>
                  <a:srgbClr val="595959"/>
                </a:solidFill>
              </a:endParaRPr>
            </a:p>
            <a:p>
              <a:r>
                <a:rPr lang="en-GB" sz="1100">
                  <a:solidFill>
                    <a:srgbClr val="595959"/>
                  </a:solidFill>
                </a:rPr>
                <a:t>A Level: Representing negative binary values using Two’s Complement</a:t>
              </a:r>
            </a:p>
            <a:p>
              <a:r>
                <a:rPr lang="en-GB" sz="1100">
                  <a:solidFill>
                    <a:srgbClr val="595959"/>
                  </a:solidFill>
                  <a:hlinkClick r:id="rId5">
                    <a:extLst>
                      <a:ext uri="{A12FA001-AC4F-418D-AE19-62706E023703}">
                        <ahyp:hlinkClr xmlns:ahyp="http://schemas.microsoft.com/office/drawing/2018/hyperlinkcolor" val="tx"/>
                      </a:ext>
                    </a:extLst>
                  </a:hlinkClick>
                </a:rPr>
                <a:t>https://student.craigndave.org/videos/aqa-alevel-slr11-twos-complement</a:t>
              </a:r>
              <a:r>
                <a:rPr lang="en-GB" sz="1100">
                  <a:solidFill>
                    <a:srgbClr val="595959"/>
                  </a:solidFill>
                </a:rPr>
                <a:t> </a:t>
              </a:r>
            </a:p>
          </p:txBody>
        </p:sp>
      </p:grpSp>
    </p:spTree>
    <p:extLst>
      <p:ext uri="{BB962C8B-B14F-4D97-AF65-F5344CB8AC3E}">
        <p14:creationId xmlns:p14="http://schemas.microsoft.com/office/powerpoint/2010/main" val="3092785365"/>
      </p:ext>
    </p:extLst>
  </p:cSld>
  <p:clrMapOvr>
    <a:masterClrMapping/>
  </p:clrMapOvr>
</p:sld>
</file>

<file path=ppt/theme/theme1.xml><?xml version="1.0" encoding="utf-8"?>
<a:theme xmlns:a="http://schemas.openxmlformats.org/drawingml/2006/main" name="Office Theme">
  <a:themeElements>
    <a:clrScheme name="Craig'n'Dave">
      <a:dk1>
        <a:srgbClr val="538135"/>
      </a:dk1>
      <a:lt1>
        <a:sysClr val="window" lastClr="FFFFFF"/>
      </a:lt1>
      <a:dk2>
        <a:srgbClr val="538135"/>
      </a:dk2>
      <a:lt2>
        <a:srgbClr val="E7E6E6"/>
      </a:lt2>
      <a:accent1>
        <a:srgbClr val="823554"/>
      </a:accent1>
      <a:accent2>
        <a:srgbClr val="824C35"/>
      </a:accent2>
      <a:accent3>
        <a:srgbClr val="357382"/>
      </a:accent3>
      <a:accent4>
        <a:srgbClr val="A5A5A5"/>
      </a:accent4>
      <a:accent5>
        <a:srgbClr val="E7E6E6"/>
      </a:accent5>
      <a:accent6>
        <a:srgbClr val="70AD47"/>
      </a:accent6>
      <a:hlink>
        <a:srgbClr val="548235"/>
      </a:hlink>
      <a:folHlink>
        <a:srgbClr val="548235"/>
      </a:folHlink>
    </a:clrScheme>
    <a:fontScheme name="Craig'n'Dave">
      <a:majorFont>
        <a:latin typeface="Century Gothic"/>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TotalTime>
  <Words>1780</Words>
  <Application>Microsoft Office PowerPoint</Application>
  <PresentationFormat>Widescreen</PresentationFormat>
  <Paragraphs>214</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Hillyard</dc:creator>
  <cp:lastModifiedBy>Matthew Jones</cp:lastModifiedBy>
  <cp:revision>101</cp:revision>
  <dcterms:created xsi:type="dcterms:W3CDTF">2019-09-17T11:01:38Z</dcterms:created>
  <dcterms:modified xsi:type="dcterms:W3CDTF">2025-06-24T14:15:42Z</dcterms:modified>
</cp:coreProperties>
</file>